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elvetica Neue" panose="020B0604020202020204" charset="0"/>
      <p:regular r:id="rId39"/>
      <p:bold r:id="rId40"/>
      <p:italic r:id="rId41"/>
      <p:boldItalic r:id="rId42"/>
    </p:embeddedFont>
    <p:embeddedFont>
      <p:font typeface="Open Sans Light" panose="020B060402020202020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8334F1-5215-40E4-97AB-848FC687D721}">
  <a:tblStyle styleId="{9B8334F1-5215-40E4-97AB-848FC687D72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631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89701af79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589701af7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70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89701af7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589701af7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ENDES Tranformador em 3,1% a.a., médio, até 2040</a:t>
            </a:r>
            <a:endParaRPr/>
          </a:p>
        </p:txBody>
      </p:sp>
      <p:sp>
        <p:nvSpPr>
          <p:cNvPr id="297" name="Google Shape;297;g589701af79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95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73713777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57371377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7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16135e48a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16135e48a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24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16135e48a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16135e48a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286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16135e48a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16135e48a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44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16135e48a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516135e48a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03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16135e48a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16135e48a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76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16135e48a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16135e48a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042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16135e48a_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16135e48a_6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876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16135e48a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16135e48a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26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20633d64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20633d64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651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16135e48a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516135e48a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737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16135e48a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516135e48a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751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89701af79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589701af79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17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16135e48a_2_2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516135e48a_2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120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352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589701af79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g589701af79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298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9e892723c_2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59e892723c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364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56d9e59b3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56d9e59b3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935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591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589701af79_2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589701af79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03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89701af79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589701af79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589701af79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5796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2ab3e36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2ab3e36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183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89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89701af79_2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589701af79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50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9e892723c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59e892723c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91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89701af79_2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589701af79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47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89701af7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589701af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14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20633d64f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520633d64f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44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9e892723c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59e892723c_2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ENDES Tranformador em 3,1% a.a., médio, até 2040</a:t>
            </a:r>
            <a:endParaRPr/>
          </a:p>
        </p:txBody>
      </p:sp>
      <p:sp>
        <p:nvSpPr>
          <p:cNvPr id="289" name="Google Shape;289;g59e892723c_2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26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7823200" y="6635307"/>
            <a:ext cx="4114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9795851" y="6356352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176823" y="851126"/>
            <a:ext cx="11718300" cy="5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/>
          <a:lstStyle>
            <a:lvl1pPr marL="457200" lvl="0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7823200" y="6635307"/>
            <a:ext cx="4114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9795851" y="6356352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Subtítulo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889000" y="3536950"/>
            <a:ext cx="104142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5pPr>
            <a:lvl6pPr marL="2743200" lvl="5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774091" y="52482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pt-BR" sz="4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Texto do Título</a:t>
            </a:r>
            <a:endParaRPr sz="4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176823" y="851126"/>
            <a:ext cx="11718300" cy="5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/>
          <a:lstStyle>
            <a:lvl1pPr marL="457200" lvl="0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7823200" y="6635307"/>
            <a:ext cx="4114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9973651" y="6356350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Horizontal">
  <p:cSld name="Foto - Horizonta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11774091" y="52482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76823" y="851126"/>
            <a:ext cx="11718300" cy="5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/>
          <a:lstStyle>
            <a:lvl1pPr marL="457200" lvl="0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Vertical">
  <p:cSld name="Foto - Vertic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>
            <a:spLocks noGrp="1"/>
          </p:cNvSpPr>
          <p:nvPr>
            <p:ph type="pic" idx="2"/>
          </p:nvPr>
        </p:nvSpPr>
        <p:spPr>
          <a:xfrm>
            <a:off x="6582990" y="881743"/>
            <a:ext cx="4762500" cy="53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825500" y="1028700"/>
            <a:ext cx="51117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Verdana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25500" y="3263900"/>
            <a:ext cx="5111700" cy="28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700"/>
              <a:buFont typeface="Verdana"/>
              <a:buNone/>
              <a:defRPr sz="2700"/>
            </a:lvl5pPr>
            <a:lvl6pPr marL="2743200" lvl="5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11774091" y="52482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pt-BR" sz="4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Texto do Título</a:t>
            </a:r>
            <a:endParaRPr sz="4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Marcadores e Foto">
  <p:cSld name="Título, Marcadores e Foto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>
            <a:spLocks noGrp="1"/>
          </p:cNvSpPr>
          <p:nvPr>
            <p:ph type="pic" idx="2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51117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/>
          <a:lstStyle>
            <a:lvl1pPr marL="457200" lvl="0" indent="-381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4F51"/>
              </a:buClr>
              <a:buSzPts val="2400"/>
              <a:buFont typeface="Verdana"/>
              <a:buChar char="•"/>
              <a:defRPr sz="1900"/>
            </a:lvl1pPr>
            <a:lvl2pPr marL="914400" lvl="1" indent="-381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4F51"/>
              </a:buClr>
              <a:buSzPts val="2400"/>
              <a:buFont typeface="Verdana"/>
              <a:buChar char="•"/>
              <a:defRPr sz="1900"/>
            </a:lvl2pPr>
            <a:lvl3pPr marL="1371600" lvl="2" indent="-381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4F51"/>
              </a:buClr>
              <a:buSzPts val="2400"/>
              <a:buFont typeface="Verdana"/>
              <a:buChar char="•"/>
              <a:defRPr sz="1900"/>
            </a:lvl3pPr>
            <a:lvl4pPr marL="1828800" lvl="3" indent="-381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4F51"/>
              </a:buClr>
              <a:buSzPts val="2400"/>
              <a:buFont typeface="Verdana"/>
              <a:buChar char="•"/>
              <a:defRPr sz="1900"/>
            </a:lvl4pPr>
            <a:lvl5pPr marL="2286000" lvl="4" indent="-381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4F51"/>
              </a:buClr>
              <a:buSzPts val="2400"/>
              <a:buFont typeface="Verdana"/>
              <a:buChar char="•"/>
              <a:defRPr sz="1900"/>
            </a:lvl5pPr>
            <a:lvl6pPr marL="2743200" lvl="5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11774091" y="52482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Fotos">
  <p:cSld name="Três Foto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>
            <a:spLocks noGrp="1"/>
          </p:cNvSpPr>
          <p:nvPr>
            <p:ph type="pic" idx="2"/>
          </p:nvPr>
        </p:nvSpPr>
        <p:spPr>
          <a:xfrm>
            <a:off x="7880350" y="3524250"/>
            <a:ext cx="3702000" cy="27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>
            <a:spLocks noGrp="1"/>
          </p:cNvSpPr>
          <p:nvPr>
            <p:ph type="pic" idx="3"/>
          </p:nvPr>
        </p:nvSpPr>
        <p:spPr>
          <a:xfrm>
            <a:off x="7880350" y="947057"/>
            <a:ext cx="3702000" cy="23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4"/>
          </p:nvPr>
        </p:nvSpPr>
        <p:spPr>
          <a:xfrm>
            <a:off x="603250" y="947057"/>
            <a:ext cx="7086600" cy="5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/>
          <a:lstStyle>
            <a:lvl1pPr marR="0" lvl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1774091" y="52482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>
  <p:cSld name="Citaçã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1193800" y="4476750"/>
            <a:ext cx="98106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1600"/>
              <a:buFont typeface="Verdana"/>
              <a:buNone/>
              <a:defRPr sz="1600" i="1"/>
            </a:lvl1pPr>
            <a:lvl2pPr marL="914400" lvl="1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2"/>
          </p:nvPr>
        </p:nvSpPr>
        <p:spPr>
          <a:xfrm>
            <a:off x="1193800" y="3038475"/>
            <a:ext cx="981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11774091" y="52482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-12601" y="-12832"/>
            <a:ext cx="12217200" cy="798600"/>
          </a:xfrm>
          <a:prstGeom prst="rect">
            <a:avLst/>
          </a:prstGeom>
          <a:solidFill>
            <a:srgbClr val="004F5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endParaRPr sz="15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176824" y="52482"/>
            <a:ext cx="10503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176823" y="851126"/>
            <a:ext cx="11718300" cy="5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/>
          <a:lstStyle>
            <a:lvl1pPr marL="457200" marR="0" lvl="0" indent="-438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38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38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4F51"/>
              </a:buClr>
              <a:buSzPts val="3300"/>
              <a:buFont typeface="Verdana"/>
              <a:buChar char="•"/>
              <a:defRPr sz="2600" b="0" i="0" u="none" strike="noStrike" cap="none">
                <a:solidFill>
                  <a:srgbClr val="004F5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774091" y="52482"/>
            <a:ext cx="3726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86" name="Google Shape;86;p13" descr="logo_clp2.png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5038" y="-833369"/>
            <a:ext cx="1150089" cy="14504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 rot="-969961">
            <a:off x="7524488" y="6160013"/>
            <a:ext cx="5350879" cy="1517090"/>
          </a:xfrm>
          <a:prstGeom prst="rect">
            <a:avLst/>
          </a:prstGeom>
          <a:solidFill>
            <a:srgbClr val="004F5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endParaRPr sz="15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8" name="Google Shape;88;p13" descr="logo_clp2.png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616" y="6108543"/>
            <a:ext cx="922550" cy="7380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>
            <a:spLocks noGrp="1"/>
          </p:cNvSpPr>
          <p:nvPr>
            <p:ph type="ctrTitle"/>
          </p:nvPr>
        </p:nvSpPr>
        <p:spPr>
          <a:xfrm>
            <a:off x="186300" y="310800"/>
            <a:ext cx="7698000" cy="57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r>
              <a:rPr lang="pt-BR" sz="2970">
                <a:solidFill>
                  <a:schemeClr val="lt1"/>
                </a:solidFill>
              </a:rPr>
              <a:t>Subsecretaria de Planejamento da Infraestrutura Subnacional /</a:t>
            </a:r>
            <a:r>
              <a:rPr lang="pt-BR" sz="297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SDI / SEPEC / ME</a:t>
            </a:r>
            <a:br>
              <a:rPr lang="pt-BR" sz="350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53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770">
                <a:solidFill>
                  <a:schemeClr val="lt1"/>
                </a:solidFill>
              </a:rPr>
              <a:t>Juntos pelo Desenvolvimento da Infraestrutura Brasileira</a:t>
            </a:r>
            <a:endParaRPr sz="477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br>
              <a:rPr lang="pt-BR" sz="395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979" b="0">
                <a:solidFill>
                  <a:schemeClr val="lt1"/>
                </a:solidFill>
              </a:rPr>
              <a:t>Fórum Conjunto Consad/Conseplan</a:t>
            </a:r>
            <a:endParaRPr sz="1979" b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r>
              <a:rPr lang="pt-BR" sz="1979" b="0">
                <a:solidFill>
                  <a:schemeClr val="lt1"/>
                </a:solidFill>
              </a:rPr>
              <a:t>110º Fórum Nacional de Secretários de Estado </a:t>
            </a:r>
            <a:endParaRPr sz="1979" b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endParaRPr sz="1979" b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endParaRPr sz="1979" b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endParaRPr sz="1979" b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endParaRPr sz="1979" b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endParaRPr sz="1979" b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endParaRPr sz="1979"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Calibri"/>
              <a:buNone/>
            </a:pPr>
            <a:r>
              <a:rPr lang="pt-BR" sz="2970">
                <a:solidFill>
                  <a:schemeClr val="lt1"/>
                </a:solidFill>
              </a:rPr>
              <a:t>Junho 2019</a:t>
            </a:r>
            <a:endParaRPr sz="1979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>
            <a:spLocks noGrp="1"/>
          </p:cNvSpPr>
          <p:nvPr>
            <p:ph type="title"/>
          </p:nvPr>
        </p:nvSpPr>
        <p:spPr>
          <a:xfrm>
            <a:off x="342323" y="86926"/>
            <a:ext cx="105156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20"/>
              <a:buFont typeface="Calibri"/>
              <a:buNone/>
            </a:pPr>
            <a:r>
              <a:rPr lang="pt-BR" sz="4320"/>
              <a:t>Planejamento Integrado de Infraestrutura</a:t>
            </a:r>
            <a:endParaRPr/>
          </a:p>
        </p:txBody>
      </p:sp>
      <p:sp>
        <p:nvSpPr>
          <p:cNvPr id="300" name="Google Shape;300;p32"/>
          <p:cNvSpPr txBox="1">
            <a:spLocks noGrp="1"/>
          </p:cNvSpPr>
          <p:nvPr>
            <p:ph type="body" idx="1"/>
          </p:nvPr>
        </p:nvSpPr>
        <p:spPr>
          <a:xfrm>
            <a:off x="691250" y="4324025"/>
            <a:ext cx="11462100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Planejamento integrado de infraestrutura de longo prazo - suporte ao CPPI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/>
              <a:t>Considera projetos já em execução e os impactos que um setor terá no desenvolvimento de outros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Avaliação anual dos empreendimentos sob a responsabilidade dos ministérios setoriais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/>
              <a:t>metodologia objetiva de análise de custos e benefícios econômicos</a:t>
            </a: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1899150" y="1182425"/>
            <a:ext cx="2874300" cy="65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SEPEC/ME</a:t>
            </a:r>
            <a:endParaRPr sz="1800"/>
          </a:p>
        </p:txBody>
      </p:sp>
      <p:sp>
        <p:nvSpPr>
          <p:cNvPr id="302" name="Google Shape;302;p32"/>
          <p:cNvSpPr/>
          <p:nvPr/>
        </p:nvSpPr>
        <p:spPr>
          <a:xfrm>
            <a:off x="1899150" y="1935125"/>
            <a:ext cx="2874300" cy="65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Sec Fazenda/ME</a:t>
            </a:r>
            <a:endParaRPr sz="1800"/>
          </a:p>
        </p:txBody>
      </p:sp>
      <p:sp>
        <p:nvSpPr>
          <p:cNvPr id="303" name="Google Shape;303;p32"/>
          <p:cNvSpPr/>
          <p:nvPr/>
        </p:nvSpPr>
        <p:spPr>
          <a:xfrm>
            <a:off x="1899150" y="2687825"/>
            <a:ext cx="2874300" cy="65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M. Infraestrutura</a:t>
            </a:r>
            <a:endParaRPr sz="1800"/>
          </a:p>
        </p:txBody>
      </p:sp>
      <p:sp>
        <p:nvSpPr>
          <p:cNvPr id="304" name="Google Shape;304;p32"/>
          <p:cNvSpPr/>
          <p:nvPr/>
        </p:nvSpPr>
        <p:spPr>
          <a:xfrm>
            <a:off x="1899150" y="3440525"/>
            <a:ext cx="2874300" cy="65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M. Minas e Energia</a:t>
            </a:r>
            <a:endParaRPr sz="1800"/>
          </a:p>
        </p:txBody>
      </p:sp>
      <p:sp>
        <p:nvSpPr>
          <p:cNvPr id="305" name="Google Shape;305;p32"/>
          <p:cNvSpPr/>
          <p:nvPr/>
        </p:nvSpPr>
        <p:spPr>
          <a:xfrm>
            <a:off x="4852975" y="1182425"/>
            <a:ext cx="2874300" cy="2913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</a:rPr>
              <a:t>Comitê de Planejamento e Priorização Econômica da Infraestrutura (CPPE-Infra)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7806800" y="1182425"/>
            <a:ext cx="2874300" cy="65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M. Desenvolv. Regional</a:t>
            </a:r>
            <a:endParaRPr sz="1800"/>
          </a:p>
        </p:txBody>
      </p:sp>
      <p:sp>
        <p:nvSpPr>
          <p:cNvPr id="307" name="Google Shape;307;p32"/>
          <p:cNvSpPr/>
          <p:nvPr/>
        </p:nvSpPr>
        <p:spPr>
          <a:xfrm>
            <a:off x="7806800" y="1935125"/>
            <a:ext cx="2874300" cy="65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M. CTIC</a:t>
            </a:r>
            <a:endParaRPr sz="1800"/>
          </a:p>
        </p:txBody>
      </p:sp>
      <p:sp>
        <p:nvSpPr>
          <p:cNvPr id="308" name="Google Shape;308;p32"/>
          <p:cNvSpPr/>
          <p:nvPr/>
        </p:nvSpPr>
        <p:spPr>
          <a:xfrm>
            <a:off x="7806800" y="2687825"/>
            <a:ext cx="2874300" cy="65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Sec. Geral Presidência</a:t>
            </a:r>
            <a:endParaRPr sz="1800"/>
          </a:p>
        </p:txBody>
      </p:sp>
      <p:sp>
        <p:nvSpPr>
          <p:cNvPr id="309" name="Google Shape;309;p32"/>
          <p:cNvSpPr/>
          <p:nvPr/>
        </p:nvSpPr>
        <p:spPr>
          <a:xfrm>
            <a:off x="7806800" y="3440525"/>
            <a:ext cx="2874300" cy="65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Sec. de Governo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>
            <a:spLocks noGrp="1"/>
          </p:cNvSpPr>
          <p:nvPr>
            <p:ph type="title"/>
          </p:nvPr>
        </p:nvSpPr>
        <p:spPr>
          <a:xfrm>
            <a:off x="304325" y="-51025"/>
            <a:ext cx="969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Estratégia de Apoio ao Planejamento de Estados e Municípios</a:t>
            </a:r>
            <a:endParaRPr/>
          </a:p>
        </p:txBody>
      </p:sp>
      <p:sp>
        <p:nvSpPr>
          <p:cNvPr id="315" name="Google Shape;315;p33"/>
          <p:cNvSpPr/>
          <p:nvPr/>
        </p:nvSpPr>
        <p:spPr>
          <a:xfrm>
            <a:off x="2146750" y="2488275"/>
            <a:ext cx="4588500" cy="2634600"/>
          </a:xfrm>
          <a:prstGeom prst="triangle">
            <a:avLst>
              <a:gd name="adj" fmla="val 500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3"/>
          <p:cNvSpPr/>
          <p:nvPr/>
        </p:nvSpPr>
        <p:spPr>
          <a:xfrm>
            <a:off x="98675" y="4781625"/>
            <a:ext cx="2397900" cy="18156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3"/>
          <p:cNvSpPr/>
          <p:nvPr/>
        </p:nvSpPr>
        <p:spPr>
          <a:xfrm>
            <a:off x="-270075" y="4874100"/>
            <a:ext cx="3169500" cy="1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Orientação / Qualificação de Planejamentos de Longo Prazo</a:t>
            </a:r>
            <a:endParaRPr sz="240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>
            <a:spLocks noGrp="1"/>
          </p:cNvSpPr>
          <p:nvPr>
            <p:ph type="ctrTitle" idx="4294967295"/>
          </p:nvPr>
        </p:nvSpPr>
        <p:spPr>
          <a:xfrm>
            <a:off x="313975" y="531600"/>
            <a:ext cx="10320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Planejamento de Longo Prazo: planos de Estado e não de Governo</a:t>
            </a:r>
            <a:endParaRPr sz="3600">
              <a:solidFill>
                <a:srgbClr val="262626"/>
              </a:solidFill>
            </a:endParaRPr>
          </a:p>
        </p:txBody>
      </p:sp>
      <p:pic>
        <p:nvPicPr>
          <p:cNvPr id="323" name="Google Shape;323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4725" y="2452388"/>
            <a:ext cx="3400425" cy="26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 txBox="1"/>
          <p:nvPr/>
        </p:nvSpPr>
        <p:spPr>
          <a:xfrm>
            <a:off x="6762925" y="1508950"/>
            <a:ext cx="5207700" cy="1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Calibri"/>
                <a:ea typeface="Calibri"/>
                <a:cs typeface="Calibri"/>
                <a:sym typeface="Calibri"/>
              </a:rPr>
              <a:t>Há muitos exemplos de planos engavetados ou que não saíram do papel...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34" descr="http://globaltrends.thedialogue.org/wp-content/uploads/2014/12/projeto-brasil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32" y="1626020"/>
            <a:ext cx="1144399" cy="143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4" descr="http://www.portalodm.com.br/dnfile/npgbaclyn1cs95mg9aqy/jpg/publicacoes/0/arquivo-npgbaclyn1cs95mg9aqy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054" y="1627142"/>
            <a:ext cx="1021649" cy="143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4" descr="http://inovarauto.dominiotemporario.com/wp-content/uploads/2012/10/brasil-maior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1561" y="1775492"/>
            <a:ext cx="3348990" cy="95097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4"/>
          <p:cNvSpPr txBox="1"/>
          <p:nvPr/>
        </p:nvSpPr>
        <p:spPr>
          <a:xfrm>
            <a:off x="52526" y="1354343"/>
            <a:ext cx="1726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604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4000"/>
              <a:buFont typeface="Calibri"/>
              <a:buNone/>
            </a:pPr>
            <a:r>
              <a:rPr lang="pt-BR" sz="1800" b="1" i="0" u="none" strike="noStrike" cap="none">
                <a:solidFill>
                  <a:srgbClr val="004F51"/>
                </a:solidFill>
                <a:latin typeface="Calibri"/>
                <a:ea typeface="Calibri"/>
                <a:cs typeface="Calibri"/>
                <a:sym typeface="Calibri"/>
              </a:rPr>
              <a:t>2004</a:t>
            </a:r>
            <a:endParaRPr sz="1800"/>
          </a:p>
        </p:txBody>
      </p:sp>
      <p:sp>
        <p:nvSpPr>
          <p:cNvPr id="329" name="Google Shape;329;p34"/>
          <p:cNvSpPr txBox="1"/>
          <p:nvPr/>
        </p:nvSpPr>
        <p:spPr>
          <a:xfrm>
            <a:off x="1386241" y="1358698"/>
            <a:ext cx="1726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604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4000"/>
              <a:buFont typeface="Calibri"/>
              <a:buNone/>
            </a:pPr>
            <a:r>
              <a:rPr lang="pt-BR" sz="1800" b="1" i="0" u="none" strike="noStrike" cap="none">
                <a:solidFill>
                  <a:srgbClr val="004F51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endParaRPr sz="1800"/>
          </a:p>
        </p:txBody>
      </p:sp>
      <p:sp>
        <p:nvSpPr>
          <p:cNvPr id="330" name="Google Shape;330;p34"/>
          <p:cNvSpPr txBox="1"/>
          <p:nvPr/>
        </p:nvSpPr>
        <p:spPr>
          <a:xfrm>
            <a:off x="3620231" y="1368537"/>
            <a:ext cx="1726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604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4000"/>
              <a:buFont typeface="Calibri"/>
              <a:buNone/>
            </a:pPr>
            <a:r>
              <a:rPr lang="pt-BR" sz="1800" b="1" i="0" u="none" strike="noStrike" cap="none">
                <a:solidFill>
                  <a:srgbClr val="004F51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  <a:endParaRPr sz="1800"/>
          </a:p>
        </p:txBody>
      </p:sp>
      <p:pic>
        <p:nvPicPr>
          <p:cNvPr id="331" name="Google Shape;331;p3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350" y="4168175"/>
            <a:ext cx="3180974" cy="24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0925" y="4250300"/>
            <a:ext cx="2447126" cy="22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4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250" y="4168175"/>
            <a:ext cx="3794347" cy="24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4"/>
          <p:cNvSpPr txBox="1"/>
          <p:nvPr/>
        </p:nvSpPr>
        <p:spPr>
          <a:xfrm>
            <a:off x="381000" y="4564700"/>
            <a:ext cx="2361300" cy="1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Calibri"/>
                <a:ea typeface="Calibri"/>
                <a:cs typeface="Calibri"/>
                <a:sym typeface="Calibri"/>
              </a:rPr>
              <a:t>Lições do Leste Asiático..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2305901" y="3776593"/>
            <a:ext cx="1726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604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4000"/>
              <a:buFont typeface="Calibri"/>
              <a:buNone/>
            </a:pPr>
            <a:r>
              <a:rPr lang="pt-BR" sz="2400" b="1">
                <a:solidFill>
                  <a:srgbClr val="004F51"/>
                </a:solidFill>
                <a:latin typeface="Calibri"/>
                <a:ea typeface="Calibri"/>
                <a:cs typeface="Calibri"/>
                <a:sym typeface="Calibri"/>
              </a:rPr>
              <a:t>Malásia</a:t>
            </a:r>
            <a:endParaRPr sz="2400"/>
          </a:p>
        </p:txBody>
      </p:sp>
      <p:sp>
        <p:nvSpPr>
          <p:cNvPr id="336" name="Google Shape;336;p34"/>
          <p:cNvSpPr txBox="1"/>
          <p:nvPr/>
        </p:nvSpPr>
        <p:spPr>
          <a:xfrm>
            <a:off x="5316028" y="3780950"/>
            <a:ext cx="2266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604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4000"/>
              <a:buFont typeface="Calibri"/>
              <a:buNone/>
            </a:pPr>
            <a:r>
              <a:rPr lang="pt-BR" sz="2400" b="1">
                <a:solidFill>
                  <a:srgbClr val="004F51"/>
                </a:solidFill>
                <a:latin typeface="Calibri"/>
                <a:ea typeface="Calibri"/>
                <a:cs typeface="Calibri"/>
                <a:sym typeface="Calibri"/>
              </a:rPr>
              <a:t>Singapura</a:t>
            </a:r>
            <a:endParaRPr sz="2400"/>
          </a:p>
        </p:txBody>
      </p:sp>
      <p:sp>
        <p:nvSpPr>
          <p:cNvPr id="337" name="Google Shape;337;p34"/>
          <p:cNvSpPr txBox="1"/>
          <p:nvPr/>
        </p:nvSpPr>
        <p:spPr>
          <a:xfrm>
            <a:off x="9431581" y="3780962"/>
            <a:ext cx="1726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604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51"/>
              </a:buClr>
              <a:buSzPts val="4000"/>
              <a:buFont typeface="Calibri"/>
              <a:buNone/>
            </a:pPr>
            <a:r>
              <a:rPr lang="pt-BR" sz="2400" b="1">
                <a:solidFill>
                  <a:srgbClr val="004F5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/>
          <p:nvPr/>
        </p:nvSpPr>
        <p:spPr>
          <a:xfrm>
            <a:off x="2566600" y="1603600"/>
            <a:ext cx="85416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➔"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Temas / Variáveis Chave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➔"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Participação / Representatividade (Voz e Ouvidos)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➔"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Governança para Execução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➔"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ação: Indicação de projetos / planos / Indicadores / Milestones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ctrTitle" idx="4294967295"/>
          </p:nvPr>
        </p:nvSpPr>
        <p:spPr>
          <a:xfrm>
            <a:off x="313975" y="74400"/>
            <a:ext cx="10320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Fatores Críticos da Qualidade do Planejamento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344" name="Google Shape;344;p35"/>
          <p:cNvSpPr txBox="1"/>
          <p:nvPr/>
        </p:nvSpPr>
        <p:spPr>
          <a:xfrm>
            <a:off x="322125" y="1630350"/>
            <a:ext cx="20652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Conteúdo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Processo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Produto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5"/>
          <p:cNvSpPr/>
          <p:nvPr/>
        </p:nvSpPr>
        <p:spPr>
          <a:xfrm>
            <a:off x="308000" y="1038525"/>
            <a:ext cx="1827300" cy="565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3006475" y="1038525"/>
            <a:ext cx="7834800" cy="565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5"/>
          <p:cNvSpPr txBox="1"/>
          <p:nvPr/>
        </p:nvSpPr>
        <p:spPr>
          <a:xfrm>
            <a:off x="211250" y="1038525"/>
            <a:ext cx="2065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Dimensões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3194450" y="1038525"/>
            <a:ext cx="55497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Fatores Críticos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ctrTitle" idx="4294967295"/>
          </p:nvPr>
        </p:nvSpPr>
        <p:spPr>
          <a:xfrm>
            <a:off x="313975" y="74400"/>
            <a:ext cx="10320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Conteúdo: Temas Relevantes em um Planejamento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354" name="Google Shape;354;p36"/>
          <p:cNvSpPr/>
          <p:nvPr/>
        </p:nvSpPr>
        <p:spPr>
          <a:xfrm>
            <a:off x="308000" y="1038525"/>
            <a:ext cx="1827300" cy="565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6"/>
          <p:cNvSpPr txBox="1"/>
          <p:nvPr/>
        </p:nvSpPr>
        <p:spPr>
          <a:xfrm>
            <a:off x="211250" y="1038525"/>
            <a:ext cx="2065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Demografia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6"/>
          <p:cNvSpPr txBox="1"/>
          <p:nvPr/>
        </p:nvSpPr>
        <p:spPr>
          <a:xfrm>
            <a:off x="1035575" y="3449500"/>
            <a:ext cx="26247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Mais equipamentos </a:t>
            </a:r>
            <a:br>
              <a:rPr lang="pt-BR" sz="1800"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para população +60 anos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975" y="1703925"/>
            <a:ext cx="4667400" cy="19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6"/>
          <p:cNvSpPr/>
          <p:nvPr/>
        </p:nvSpPr>
        <p:spPr>
          <a:xfrm>
            <a:off x="3729975" y="3449500"/>
            <a:ext cx="809100" cy="424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950" y="1603725"/>
            <a:ext cx="5142124" cy="30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6"/>
          <p:cNvSpPr/>
          <p:nvPr/>
        </p:nvSpPr>
        <p:spPr>
          <a:xfrm>
            <a:off x="9843425" y="938325"/>
            <a:ext cx="1827300" cy="565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6"/>
          <p:cNvSpPr txBox="1"/>
          <p:nvPr/>
        </p:nvSpPr>
        <p:spPr>
          <a:xfrm>
            <a:off x="9746675" y="938325"/>
            <a:ext cx="2065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Tecnologia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8489475" y="4576050"/>
            <a:ext cx="809100" cy="424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6"/>
          <p:cNvSpPr txBox="1"/>
          <p:nvPr/>
        </p:nvSpPr>
        <p:spPr>
          <a:xfrm>
            <a:off x="5802250" y="4624975"/>
            <a:ext cx="42639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Menor necessidade de Estacionamentos em Cidades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6"/>
          <p:cNvSpPr/>
          <p:nvPr/>
        </p:nvSpPr>
        <p:spPr>
          <a:xfrm>
            <a:off x="9034325" y="4250200"/>
            <a:ext cx="1414500" cy="1570800"/>
          </a:xfrm>
          <a:prstGeom prst="bentUpArrow">
            <a:avLst>
              <a:gd name="adj1" fmla="val 11291"/>
              <a:gd name="adj2" fmla="val 13955"/>
              <a:gd name="adj3" fmla="val 18138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6"/>
          <p:cNvSpPr txBox="1"/>
          <p:nvPr/>
        </p:nvSpPr>
        <p:spPr>
          <a:xfrm>
            <a:off x="5792375" y="5255800"/>
            <a:ext cx="40395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Novos empregos e competências da força de trabalho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3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00" y="5000250"/>
            <a:ext cx="2309026" cy="1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6"/>
          <p:cNvSpPr/>
          <p:nvPr/>
        </p:nvSpPr>
        <p:spPr>
          <a:xfrm>
            <a:off x="404750" y="4283650"/>
            <a:ext cx="1827300" cy="565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6"/>
          <p:cNvSpPr txBox="1"/>
          <p:nvPr/>
        </p:nvSpPr>
        <p:spPr>
          <a:xfrm>
            <a:off x="308000" y="4283650"/>
            <a:ext cx="2065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Clima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2809525" y="5483750"/>
            <a:ext cx="631500" cy="375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6"/>
          <p:cNvSpPr txBox="1"/>
          <p:nvPr/>
        </p:nvSpPr>
        <p:spPr>
          <a:xfrm>
            <a:off x="3409450" y="5312450"/>
            <a:ext cx="26976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Resiliência a Eventos Climáticos Extremos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/>
          <p:nvPr/>
        </p:nvSpPr>
        <p:spPr>
          <a:xfrm>
            <a:off x="3868100" y="3808900"/>
            <a:ext cx="4470000" cy="14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7"/>
          <p:cNvSpPr txBox="1">
            <a:spLocks noGrp="1"/>
          </p:cNvSpPr>
          <p:nvPr>
            <p:ph type="ctrTitle" idx="4294967295"/>
          </p:nvPr>
        </p:nvSpPr>
        <p:spPr>
          <a:xfrm>
            <a:off x="313975" y="74400"/>
            <a:ext cx="10320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Conteúdo: Temas Relevantes em um Planejamento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377" name="Google Shape;377;p37"/>
          <p:cNvSpPr/>
          <p:nvPr/>
        </p:nvSpPr>
        <p:spPr>
          <a:xfrm>
            <a:off x="308000" y="799275"/>
            <a:ext cx="4132500" cy="8043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7"/>
          <p:cNvSpPr txBox="1"/>
          <p:nvPr/>
        </p:nvSpPr>
        <p:spPr>
          <a:xfrm>
            <a:off x="417650" y="716325"/>
            <a:ext cx="40656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Estrutura Produtiva / Complexidade Econômica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00" y="1945025"/>
            <a:ext cx="2857150" cy="35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775" y="1835850"/>
            <a:ext cx="4349600" cy="22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7"/>
          <p:cNvSpPr/>
          <p:nvPr/>
        </p:nvSpPr>
        <p:spPr>
          <a:xfrm>
            <a:off x="4244075" y="4311725"/>
            <a:ext cx="3207000" cy="8586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7"/>
          <p:cNvSpPr txBox="1"/>
          <p:nvPr/>
        </p:nvSpPr>
        <p:spPr>
          <a:xfrm>
            <a:off x="7360350" y="4438075"/>
            <a:ext cx="3655800" cy="1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Entender o “conhecimento produtivo” existente no local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Estratégia para evoluir para atividades de maior complexidade e prosperidade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>
            <a:spLocks noGrp="1"/>
          </p:cNvSpPr>
          <p:nvPr>
            <p:ph type="ctrTitle" idx="4294967295"/>
          </p:nvPr>
        </p:nvSpPr>
        <p:spPr>
          <a:xfrm>
            <a:off x="313975" y="74400"/>
            <a:ext cx="10320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Processo: Engajamento e Governança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308000" y="1038525"/>
            <a:ext cx="4320000" cy="565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"/>
          <p:cNvSpPr txBox="1"/>
          <p:nvPr/>
        </p:nvSpPr>
        <p:spPr>
          <a:xfrm>
            <a:off x="231788" y="1047175"/>
            <a:ext cx="44955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Participação / Representatividade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8696825" y="938325"/>
            <a:ext cx="2697600" cy="565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1" name="Google Shape;391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400" y="1603725"/>
            <a:ext cx="3870125" cy="28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63" y="1764325"/>
            <a:ext cx="4244876" cy="25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8"/>
          <p:cNvSpPr txBox="1"/>
          <p:nvPr/>
        </p:nvSpPr>
        <p:spPr>
          <a:xfrm>
            <a:off x="2498900" y="4439225"/>
            <a:ext cx="26976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Plano com um ideal coletivo e não de um grupo restrito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8"/>
          <p:cNvSpPr/>
          <p:nvPr/>
        </p:nvSpPr>
        <p:spPr>
          <a:xfrm flipH="1">
            <a:off x="1253100" y="4416125"/>
            <a:ext cx="1170600" cy="665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8"/>
          <p:cNvSpPr txBox="1"/>
          <p:nvPr/>
        </p:nvSpPr>
        <p:spPr>
          <a:xfrm>
            <a:off x="9161725" y="912225"/>
            <a:ext cx="2065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Governança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8"/>
          <p:cNvSpPr txBox="1"/>
          <p:nvPr/>
        </p:nvSpPr>
        <p:spPr>
          <a:xfrm>
            <a:off x="6714575" y="4591625"/>
            <a:ext cx="26976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Um bom plano deve ser executável e adaptável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9183575" y="4416125"/>
            <a:ext cx="1170600" cy="665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>
            <a:spLocks noGrp="1"/>
          </p:cNvSpPr>
          <p:nvPr>
            <p:ph type="ctrTitle" idx="4294967295"/>
          </p:nvPr>
        </p:nvSpPr>
        <p:spPr>
          <a:xfrm>
            <a:off x="313975" y="74400"/>
            <a:ext cx="10320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Produto: Indicação de Planos de Ação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403" name="Google Shape;403;p39"/>
          <p:cNvSpPr/>
          <p:nvPr/>
        </p:nvSpPr>
        <p:spPr>
          <a:xfrm>
            <a:off x="308000" y="1038525"/>
            <a:ext cx="4320000" cy="565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 txBox="1"/>
          <p:nvPr/>
        </p:nvSpPr>
        <p:spPr>
          <a:xfrm>
            <a:off x="231788" y="1047175"/>
            <a:ext cx="44955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Favorecer a Gestão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75" y="1855100"/>
            <a:ext cx="4258526" cy="24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75" y="4351800"/>
            <a:ext cx="4284374" cy="240996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9"/>
          <p:cNvSpPr txBox="1"/>
          <p:nvPr/>
        </p:nvSpPr>
        <p:spPr>
          <a:xfrm>
            <a:off x="5996775" y="1395600"/>
            <a:ext cx="6710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deve ter concretude...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◆"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Indicação de Projetos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◆"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Indicação de Planos decorrentes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◆"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e Metas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◆"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◆"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Responsáveis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9"/>
          <p:cNvSpPr/>
          <p:nvPr/>
        </p:nvSpPr>
        <p:spPr>
          <a:xfrm rot="10800000">
            <a:off x="4826100" y="2555925"/>
            <a:ext cx="1301700" cy="776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9"/>
          <p:cNvSpPr/>
          <p:nvPr/>
        </p:nvSpPr>
        <p:spPr>
          <a:xfrm rot="10800000">
            <a:off x="4803500" y="5254175"/>
            <a:ext cx="1301700" cy="776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" name="Google Shape;410;p3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150" y="4563725"/>
            <a:ext cx="3003575" cy="21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9"/>
          <p:cNvSpPr txBox="1"/>
          <p:nvPr/>
        </p:nvSpPr>
        <p:spPr>
          <a:xfrm>
            <a:off x="5533800" y="4830500"/>
            <a:ext cx="3348300" cy="1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◆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Atuação em Prol dos Objetivos de Desenvolvimento Sustentável (ODS)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"/>
          <p:cNvSpPr txBox="1">
            <a:spLocks noGrp="1"/>
          </p:cNvSpPr>
          <p:nvPr>
            <p:ph type="ctrTitle" idx="4294967295"/>
          </p:nvPr>
        </p:nvSpPr>
        <p:spPr>
          <a:xfrm>
            <a:off x="237775" y="74400"/>
            <a:ext cx="10320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Importância Central do Plano de Longo Prazo</a:t>
            </a:r>
            <a:endParaRPr sz="3600">
              <a:solidFill>
                <a:srgbClr val="262626"/>
              </a:solidFill>
            </a:endParaRPr>
          </a:p>
        </p:txBody>
      </p:sp>
      <p:pic>
        <p:nvPicPr>
          <p:cNvPr id="417" name="Google Shape;417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611" y="2541286"/>
            <a:ext cx="1668775" cy="16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0"/>
          <p:cNvSpPr txBox="1">
            <a:spLocks noGrp="1"/>
          </p:cNvSpPr>
          <p:nvPr>
            <p:ph type="ctrTitle" idx="4294967295"/>
          </p:nvPr>
        </p:nvSpPr>
        <p:spPr>
          <a:xfrm>
            <a:off x="-2716862" y="3304000"/>
            <a:ext cx="21705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2400">
                <a:solidFill>
                  <a:srgbClr val="262626"/>
                </a:solidFill>
              </a:rPr>
              <a:t>Nacional</a:t>
            </a:r>
            <a:endParaRPr sz="2400">
              <a:solidFill>
                <a:srgbClr val="262626"/>
              </a:solidFill>
            </a:endParaRPr>
          </a:p>
        </p:txBody>
      </p:sp>
      <p:sp>
        <p:nvSpPr>
          <p:cNvPr id="419" name="Google Shape;419;p40"/>
          <p:cNvSpPr txBox="1">
            <a:spLocks noGrp="1"/>
          </p:cNvSpPr>
          <p:nvPr>
            <p:ph type="ctrTitle" idx="4294967295"/>
          </p:nvPr>
        </p:nvSpPr>
        <p:spPr>
          <a:xfrm>
            <a:off x="212700" y="867825"/>
            <a:ext cx="40134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2400">
                <a:solidFill>
                  <a:srgbClr val="274E13"/>
                </a:solidFill>
              </a:rPr>
              <a:t>Participação / Representatividade /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2400">
                <a:solidFill>
                  <a:srgbClr val="274E13"/>
                </a:solidFill>
              </a:rPr>
              <a:t>Governança</a:t>
            </a:r>
            <a:endParaRPr sz="2400">
              <a:solidFill>
                <a:srgbClr val="274E13"/>
              </a:solidFill>
            </a:endParaRPr>
          </a:p>
        </p:txBody>
      </p:sp>
      <p:pic>
        <p:nvPicPr>
          <p:cNvPr id="420" name="Google Shape;420;p4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0350" y="4713925"/>
            <a:ext cx="1307700" cy="13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0"/>
          <p:cNvSpPr txBox="1">
            <a:spLocks noGrp="1"/>
          </p:cNvSpPr>
          <p:nvPr>
            <p:ph type="ctrTitle" idx="4294967295"/>
          </p:nvPr>
        </p:nvSpPr>
        <p:spPr>
          <a:xfrm>
            <a:off x="-2149350" y="5787900"/>
            <a:ext cx="1668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800">
                <a:solidFill>
                  <a:srgbClr val="262626"/>
                </a:solidFill>
              </a:rPr>
              <a:t>Plano Nacional de Saneamento</a:t>
            </a:r>
            <a:endParaRPr sz="1800">
              <a:solidFill>
                <a:srgbClr val="262626"/>
              </a:solidFill>
            </a:endParaRPr>
          </a:p>
        </p:txBody>
      </p:sp>
      <p:sp>
        <p:nvSpPr>
          <p:cNvPr id="422" name="Google Shape;422;p40"/>
          <p:cNvSpPr/>
          <p:nvPr/>
        </p:nvSpPr>
        <p:spPr>
          <a:xfrm rot="5398469">
            <a:off x="-1683761" y="4132503"/>
            <a:ext cx="673500" cy="3699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4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200" y="1172625"/>
            <a:ext cx="873725" cy="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475" y="843380"/>
            <a:ext cx="994099" cy="870044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0"/>
          <p:cNvSpPr/>
          <p:nvPr/>
        </p:nvSpPr>
        <p:spPr>
          <a:xfrm>
            <a:off x="6777975" y="2273227"/>
            <a:ext cx="1144500" cy="2109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4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650" y="4790275"/>
            <a:ext cx="1144501" cy="131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350" y="5071800"/>
            <a:ext cx="1307700" cy="13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0"/>
          <p:cNvSpPr txBox="1">
            <a:spLocks noGrp="1"/>
          </p:cNvSpPr>
          <p:nvPr>
            <p:ph type="ctrTitle" idx="4294967295"/>
          </p:nvPr>
        </p:nvSpPr>
        <p:spPr>
          <a:xfrm>
            <a:off x="5332350" y="6145775"/>
            <a:ext cx="1668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800">
                <a:solidFill>
                  <a:srgbClr val="262626"/>
                </a:solidFill>
              </a:rPr>
              <a:t>Outros Planos (ex. Diretor)</a:t>
            </a:r>
            <a:endParaRPr sz="1800">
              <a:solidFill>
                <a:srgbClr val="262626"/>
              </a:solidFill>
            </a:endParaRPr>
          </a:p>
        </p:txBody>
      </p:sp>
      <p:sp>
        <p:nvSpPr>
          <p:cNvPr id="429" name="Google Shape;429;p40"/>
          <p:cNvSpPr/>
          <p:nvPr/>
        </p:nvSpPr>
        <p:spPr>
          <a:xfrm rot="10800000">
            <a:off x="4339519" y="2197058"/>
            <a:ext cx="1144500" cy="2109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0" name="Google Shape;430;p4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25" y="1081875"/>
            <a:ext cx="873725" cy="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000" y="919093"/>
            <a:ext cx="994099" cy="87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450" y="1172625"/>
            <a:ext cx="873725" cy="8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0"/>
          <p:cNvSpPr/>
          <p:nvPr/>
        </p:nvSpPr>
        <p:spPr>
          <a:xfrm rot="5398469">
            <a:off x="5794239" y="2107403"/>
            <a:ext cx="673500" cy="3699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0"/>
          <p:cNvSpPr/>
          <p:nvPr/>
        </p:nvSpPr>
        <p:spPr>
          <a:xfrm rot="3318291">
            <a:off x="3991938" y="2031214"/>
            <a:ext cx="673565" cy="36981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0"/>
          <p:cNvSpPr/>
          <p:nvPr/>
        </p:nvSpPr>
        <p:spPr>
          <a:xfrm rot="7615562">
            <a:off x="7532741" y="2031244"/>
            <a:ext cx="673620" cy="3697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0"/>
          <p:cNvSpPr txBox="1">
            <a:spLocks noGrp="1"/>
          </p:cNvSpPr>
          <p:nvPr>
            <p:ph type="ctrTitle" idx="4294967295"/>
          </p:nvPr>
        </p:nvSpPr>
        <p:spPr>
          <a:xfrm>
            <a:off x="8102400" y="2355900"/>
            <a:ext cx="40134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2400">
                <a:solidFill>
                  <a:srgbClr val="274E13"/>
                </a:solidFill>
              </a:rPr>
              <a:t>Adaptabilidade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437" name="Google Shape;437;p40"/>
          <p:cNvSpPr txBox="1">
            <a:spLocks noGrp="1"/>
          </p:cNvSpPr>
          <p:nvPr>
            <p:ph type="ctrTitle" idx="4294967295"/>
          </p:nvPr>
        </p:nvSpPr>
        <p:spPr>
          <a:xfrm>
            <a:off x="3432625" y="5940300"/>
            <a:ext cx="1668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800">
                <a:solidFill>
                  <a:srgbClr val="262626"/>
                </a:solidFill>
              </a:rPr>
              <a:t>Projeto de Infraestrutura</a:t>
            </a:r>
            <a:endParaRPr sz="1800">
              <a:solidFill>
                <a:srgbClr val="262626"/>
              </a:solidFill>
            </a:endParaRPr>
          </a:p>
        </p:txBody>
      </p:sp>
      <p:pic>
        <p:nvPicPr>
          <p:cNvPr id="438" name="Google Shape;438;p4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5475" y="4817938"/>
            <a:ext cx="1144501" cy="13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0"/>
          <p:cNvSpPr txBox="1">
            <a:spLocks noGrp="1"/>
          </p:cNvSpPr>
          <p:nvPr>
            <p:ph type="ctrTitle" idx="4294967295"/>
          </p:nvPr>
        </p:nvSpPr>
        <p:spPr>
          <a:xfrm>
            <a:off x="6976450" y="5967963"/>
            <a:ext cx="1668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800">
                <a:solidFill>
                  <a:srgbClr val="262626"/>
                </a:solidFill>
              </a:rPr>
              <a:t>Projeto de Infraestrutura</a:t>
            </a:r>
            <a:endParaRPr sz="1800">
              <a:solidFill>
                <a:srgbClr val="262626"/>
              </a:solidFill>
            </a:endParaRPr>
          </a:p>
        </p:txBody>
      </p:sp>
      <p:sp>
        <p:nvSpPr>
          <p:cNvPr id="440" name="Google Shape;440;p40"/>
          <p:cNvSpPr/>
          <p:nvPr/>
        </p:nvSpPr>
        <p:spPr>
          <a:xfrm rot="5398469">
            <a:off x="5822952" y="4487416"/>
            <a:ext cx="673500" cy="3699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0"/>
          <p:cNvSpPr/>
          <p:nvPr/>
        </p:nvSpPr>
        <p:spPr>
          <a:xfrm rot="3318291">
            <a:off x="7430638" y="4251002"/>
            <a:ext cx="673565" cy="36981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0"/>
          <p:cNvSpPr/>
          <p:nvPr/>
        </p:nvSpPr>
        <p:spPr>
          <a:xfrm rot="7615562">
            <a:off x="4081428" y="4251006"/>
            <a:ext cx="673620" cy="3697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0"/>
          <p:cNvSpPr txBox="1">
            <a:spLocks noGrp="1"/>
          </p:cNvSpPr>
          <p:nvPr>
            <p:ph type="ctrTitle" idx="4294967295"/>
          </p:nvPr>
        </p:nvSpPr>
        <p:spPr>
          <a:xfrm>
            <a:off x="3146650" y="936350"/>
            <a:ext cx="10548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400">
                <a:solidFill>
                  <a:srgbClr val="262626"/>
                </a:solidFill>
              </a:rPr>
              <a:t>Cidadãos</a:t>
            </a:r>
            <a:endParaRPr sz="1400">
              <a:solidFill>
                <a:srgbClr val="262626"/>
              </a:solidFill>
            </a:endParaRPr>
          </a:p>
        </p:txBody>
      </p:sp>
      <p:sp>
        <p:nvSpPr>
          <p:cNvPr id="444" name="Google Shape;444;p40"/>
          <p:cNvSpPr txBox="1">
            <a:spLocks noGrp="1"/>
          </p:cNvSpPr>
          <p:nvPr>
            <p:ph type="ctrTitle" idx="4294967295"/>
          </p:nvPr>
        </p:nvSpPr>
        <p:spPr>
          <a:xfrm>
            <a:off x="6671800" y="1681675"/>
            <a:ext cx="11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400">
                <a:solidFill>
                  <a:srgbClr val="262626"/>
                </a:solidFill>
              </a:rPr>
              <a:t>Instituições</a:t>
            </a:r>
            <a:endParaRPr sz="1400">
              <a:solidFill>
                <a:srgbClr val="262626"/>
              </a:solidFill>
            </a:endParaRPr>
          </a:p>
        </p:txBody>
      </p:sp>
      <p:sp>
        <p:nvSpPr>
          <p:cNvPr id="445" name="Google Shape;445;p40"/>
          <p:cNvSpPr txBox="1">
            <a:spLocks noGrp="1"/>
          </p:cNvSpPr>
          <p:nvPr>
            <p:ph type="ctrTitle" idx="4294967295"/>
          </p:nvPr>
        </p:nvSpPr>
        <p:spPr>
          <a:xfrm>
            <a:off x="5513288" y="867825"/>
            <a:ext cx="10548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400">
                <a:solidFill>
                  <a:srgbClr val="262626"/>
                </a:solidFill>
              </a:rPr>
              <a:t>Cidadãos</a:t>
            </a:r>
            <a:endParaRPr sz="1400">
              <a:solidFill>
                <a:srgbClr val="262626"/>
              </a:solidFill>
            </a:endParaRPr>
          </a:p>
        </p:txBody>
      </p:sp>
      <p:sp>
        <p:nvSpPr>
          <p:cNvPr id="446" name="Google Shape;446;p40"/>
          <p:cNvSpPr txBox="1">
            <a:spLocks noGrp="1"/>
          </p:cNvSpPr>
          <p:nvPr>
            <p:ph type="ctrTitle" idx="4294967295"/>
          </p:nvPr>
        </p:nvSpPr>
        <p:spPr>
          <a:xfrm>
            <a:off x="7894238" y="936350"/>
            <a:ext cx="10548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400">
                <a:solidFill>
                  <a:srgbClr val="262626"/>
                </a:solidFill>
              </a:rPr>
              <a:t>Cidadãos</a:t>
            </a:r>
            <a:endParaRPr sz="1400">
              <a:solidFill>
                <a:srgbClr val="262626"/>
              </a:solidFill>
            </a:endParaRPr>
          </a:p>
        </p:txBody>
      </p:sp>
      <p:sp>
        <p:nvSpPr>
          <p:cNvPr id="447" name="Google Shape;447;p40"/>
          <p:cNvSpPr txBox="1">
            <a:spLocks noGrp="1"/>
          </p:cNvSpPr>
          <p:nvPr>
            <p:ph type="ctrTitle" idx="4294967295"/>
          </p:nvPr>
        </p:nvSpPr>
        <p:spPr>
          <a:xfrm>
            <a:off x="4285563" y="1613025"/>
            <a:ext cx="11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400">
                <a:solidFill>
                  <a:srgbClr val="262626"/>
                </a:solidFill>
              </a:rPr>
              <a:t>Instituições</a:t>
            </a:r>
            <a:endParaRPr sz="14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1"/>
          <p:cNvSpPr/>
          <p:nvPr/>
        </p:nvSpPr>
        <p:spPr>
          <a:xfrm>
            <a:off x="5366150" y="2302900"/>
            <a:ext cx="6076500" cy="33675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1"/>
          <p:cNvSpPr txBox="1">
            <a:spLocks noGrp="1"/>
          </p:cNvSpPr>
          <p:nvPr>
            <p:ph type="ctrTitle" idx="4294967295"/>
          </p:nvPr>
        </p:nvSpPr>
        <p:spPr>
          <a:xfrm>
            <a:off x="313975" y="74400"/>
            <a:ext cx="10320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Relação entre os Planos</a:t>
            </a:r>
            <a:endParaRPr sz="3600">
              <a:solidFill>
                <a:srgbClr val="262626"/>
              </a:solidFill>
            </a:endParaRPr>
          </a:p>
        </p:txBody>
      </p:sp>
      <p:pic>
        <p:nvPicPr>
          <p:cNvPr id="454" name="Google Shape;454;p4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98" y="2437823"/>
            <a:ext cx="1668775" cy="16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550" y="924600"/>
            <a:ext cx="1307700" cy="13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1"/>
          <p:cNvSpPr txBox="1">
            <a:spLocks noGrp="1"/>
          </p:cNvSpPr>
          <p:nvPr>
            <p:ph type="ctrTitle" idx="4294967295"/>
          </p:nvPr>
        </p:nvSpPr>
        <p:spPr>
          <a:xfrm>
            <a:off x="588938" y="3755725"/>
            <a:ext cx="21705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2400">
                <a:solidFill>
                  <a:srgbClr val="262626"/>
                </a:solidFill>
              </a:rPr>
              <a:t>Nacional</a:t>
            </a:r>
            <a:endParaRPr sz="2400">
              <a:solidFill>
                <a:srgbClr val="262626"/>
              </a:solidFill>
            </a:endParaRPr>
          </a:p>
        </p:txBody>
      </p:sp>
      <p:sp>
        <p:nvSpPr>
          <p:cNvPr id="457" name="Google Shape;457;p41"/>
          <p:cNvSpPr txBox="1">
            <a:spLocks noGrp="1"/>
          </p:cNvSpPr>
          <p:nvPr>
            <p:ph type="ctrTitle" idx="4294967295"/>
          </p:nvPr>
        </p:nvSpPr>
        <p:spPr>
          <a:xfrm>
            <a:off x="5267713" y="3846525"/>
            <a:ext cx="21705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2400">
                <a:solidFill>
                  <a:srgbClr val="262626"/>
                </a:solidFill>
              </a:rPr>
              <a:t>Estadual</a:t>
            </a:r>
            <a:endParaRPr sz="2400">
              <a:solidFill>
                <a:srgbClr val="262626"/>
              </a:solidFill>
            </a:endParaRPr>
          </a:p>
        </p:txBody>
      </p:sp>
      <p:sp>
        <p:nvSpPr>
          <p:cNvPr id="458" name="Google Shape;458;p41"/>
          <p:cNvSpPr txBox="1">
            <a:spLocks noGrp="1"/>
          </p:cNvSpPr>
          <p:nvPr>
            <p:ph type="ctrTitle" idx="4294967295"/>
          </p:nvPr>
        </p:nvSpPr>
        <p:spPr>
          <a:xfrm>
            <a:off x="9239238" y="4245125"/>
            <a:ext cx="21705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2400">
                <a:solidFill>
                  <a:srgbClr val="262626"/>
                </a:solidFill>
              </a:rPr>
              <a:t>Municipal / Regional</a:t>
            </a:r>
            <a:endParaRPr sz="2400">
              <a:solidFill>
                <a:srgbClr val="262626"/>
              </a:solidFill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2387750" y="3132875"/>
            <a:ext cx="3054600" cy="36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1"/>
          <p:cNvSpPr/>
          <p:nvPr/>
        </p:nvSpPr>
        <p:spPr>
          <a:xfrm>
            <a:off x="7350775" y="3132875"/>
            <a:ext cx="1983900" cy="36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1"/>
          <p:cNvSpPr txBox="1">
            <a:spLocks noGrp="1"/>
          </p:cNvSpPr>
          <p:nvPr>
            <p:ph type="ctrTitle" idx="4294967295"/>
          </p:nvPr>
        </p:nvSpPr>
        <p:spPr>
          <a:xfrm rot="-5400000">
            <a:off x="-1467350" y="3042975"/>
            <a:ext cx="4101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000">
                <a:solidFill>
                  <a:srgbClr val="274E13"/>
                </a:solidFill>
              </a:rPr>
              <a:t>Planos de Desenvolvimento</a:t>
            </a:r>
            <a:endParaRPr sz="3000">
              <a:solidFill>
                <a:srgbClr val="274E13"/>
              </a:solidFill>
            </a:endParaRPr>
          </a:p>
        </p:txBody>
      </p:sp>
      <p:sp>
        <p:nvSpPr>
          <p:cNvPr id="462" name="Google Shape;462;p41"/>
          <p:cNvSpPr txBox="1">
            <a:spLocks noGrp="1"/>
          </p:cNvSpPr>
          <p:nvPr>
            <p:ph type="ctrTitle" idx="4294967295"/>
          </p:nvPr>
        </p:nvSpPr>
        <p:spPr>
          <a:xfrm>
            <a:off x="2692550" y="1998575"/>
            <a:ext cx="1668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800">
                <a:solidFill>
                  <a:srgbClr val="262626"/>
                </a:solidFill>
              </a:rPr>
              <a:t>Plano Nacional de Logística</a:t>
            </a:r>
            <a:endParaRPr sz="1800">
              <a:solidFill>
                <a:srgbClr val="262626"/>
              </a:solidFill>
            </a:endParaRPr>
          </a:p>
        </p:txBody>
      </p:sp>
      <p:pic>
        <p:nvPicPr>
          <p:cNvPr id="463" name="Google Shape;463;p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950" y="3654875"/>
            <a:ext cx="1307700" cy="13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1"/>
          <p:cNvSpPr txBox="1">
            <a:spLocks noGrp="1"/>
          </p:cNvSpPr>
          <p:nvPr>
            <p:ph type="ctrTitle" idx="4294967295"/>
          </p:nvPr>
        </p:nvSpPr>
        <p:spPr>
          <a:xfrm>
            <a:off x="2672950" y="4728850"/>
            <a:ext cx="1668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800">
                <a:solidFill>
                  <a:srgbClr val="262626"/>
                </a:solidFill>
              </a:rPr>
              <a:t>Plano Nacional de Energia</a:t>
            </a:r>
            <a:endParaRPr sz="1800">
              <a:solidFill>
                <a:srgbClr val="262626"/>
              </a:solidFill>
            </a:endParaRPr>
          </a:p>
        </p:txBody>
      </p:sp>
      <p:pic>
        <p:nvPicPr>
          <p:cNvPr id="465" name="Google Shape;465;p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450" y="5165650"/>
            <a:ext cx="1307700" cy="13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1"/>
          <p:cNvSpPr txBox="1">
            <a:spLocks noGrp="1"/>
          </p:cNvSpPr>
          <p:nvPr>
            <p:ph type="ctrTitle" idx="4294967295"/>
          </p:nvPr>
        </p:nvSpPr>
        <p:spPr>
          <a:xfrm>
            <a:off x="841450" y="6239625"/>
            <a:ext cx="1983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800">
                <a:solidFill>
                  <a:srgbClr val="262626"/>
                </a:solidFill>
              </a:rPr>
              <a:t>Plano Nacional de Saneamento</a:t>
            </a:r>
            <a:endParaRPr sz="1800">
              <a:solidFill>
                <a:srgbClr val="262626"/>
              </a:solidFill>
            </a:endParaRPr>
          </a:p>
        </p:txBody>
      </p:sp>
      <p:sp>
        <p:nvSpPr>
          <p:cNvPr id="467" name="Google Shape;467;p41"/>
          <p:cNvSpPr/>
          <p:nvPr/>
        </p:nvSpPr>
        <p:spPr>
          <a:xfrm rot="-2400810">
            <a:off x="1971141" y="1880534"/>
            <a:ext cx="1005493" cy="36967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1"/>
          <p:cNvSpPr/>
          <p:nvPr/>
        </p:nvSpPr>
        <p:spPr>
          <a:xfrm rot="2297347">
            <a:off x="2367265" y="4285166"/>
            <a:ext cx="673467" cy="36971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1"/>
          <p:cNvSpPr/>
          <p:nvPr/>
        </p:nvSpPr>
        <p:spPr>
          <a:xfrm rot="5398469">
            <a:off x="1622039" y="4584228"/>
            <a:ext cx="673500" cy="3699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0" name="Google Shape;470;p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325" y="772200"/>
            <a:ext cx="1307700" cy="13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1"/>
          <p:cNvSpPr txBox="1">
            <a:spLocks noGrp="1"/>
          </p:cNvSpPr>
          <p:nvPr>
            <p:ph type="ctrTitle" idx="4294967295"/>
          </p:nvPr>
        </p:nvSpPr>
        <p:spPr>
          <a:xfrm>
            <a:off x="7136325" y="1617575"/>
            <a:ext cx="1668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800">
                <a:solidFill>
                  <a:srgbClr val="262626"/>
                </a:solidFill>
              </a:rPr>
              <a:t>PELT</a:t>
            </a:r>
            <a:endParaRPr sz="1800">
              <a:solidFill>
                <a:srgbClr val="262626"/>
              </a:solidFill>
            </a:endParaRPr>
          </a:p>
        </p:txBody>
      </p:sp>
      <p:sp>
        <p:nvSpPr>
          <p:cNvPr id="472" name="Google Shape;472;p41"/>
          <p:cNvSpPr/>
          <p:nvPr/>
        </p:nvSpPr>
        <p:spPr>
          <a:xfrm rot="-2400810">
            <a:off x="6414916" y="1880534"/>
            <a:ext cx="1005493" cy="36967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75" y="772200"/>
            <a:ext cx="1307700" cy="13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1"/>
          <p:cNvSpPr txBox="1">
            <a:spLocks noGrp="1"/>
          </p:cNvSpPr>
          <p:nvPr>
            <p:ph type="ctrTitle" idx="4294967295"/>
          </p:nvPr>
        </p:nvSpPr>
        <p:spPr>
          <a:xfrm>
            <a:off x="10590575" y="1693775"/>
            <a:ext cx="1668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1800">
                <a:solidFill>
                  <a:srgbClr val="262626"/>
                </a:solidFill>
              </a:rPr>
              <a:t>Plano Diretor</a:t>
            </a:r>
            <a:endParaRPr sz="1800">
              <a:solidFill>
                <a:srgbClr val="262626"/>
              </a:solidFill>
            </a:endParaRPr>
          </a:p>
        </p:txBody>
      </p:sp>
      <p:sp>
        <p:nvSpPr>
          <p:cNvPr id="475" name="Google Shape;475;p41"/>
          <p:cNvSpPr/>
          <p:nvPr/>
        </p:nvSpPr>
        <p:spPr>
          <a:xfrm rot="-2400810">
            <a:off x="9869166" y="1880534"/>
            <a:ext cx="1005493" cy="36967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1"/>
          <p:cNvSpPr txBox="1">
            <a:spLocks noGrp="1"/>
          </p:cNvSpPr>
          <p:nvPr>
            <p:ph type="ctrTitle" idx="4294967295"/>
          </p:nvPr>
        </p:nvSpPr>
        <p:spPr>
          <a:xfrm>
            <a:off x="6109025" y="5049050"/>
            <a:ext cx="4461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000">
                <a:solidFill>
                  <a:srgbClr val="262626"/>
                </a:solidFill>
              </a:rPr>
              <a:t>Guia para Planejamento de Longo Prazo</a:t>
            </a:r>
            <a:endParaRPr sz="3000">
              <a:solidFill>
                <a:srgbClr val="262626"/>
              </a:solidFill>
            </a:endParaRPr>
          </a:p>
        </p:txBody>
      </p:sp>
      <p:pic>
        <p:nvPicPr>
          <p:cNvPr id="477" name="Google Shape;47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3938" y="2435375"/>
            <a:ext cx="1668900" cy="166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67838" y="2467725"/>
            <a:ext cx="1668900" cy="16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Ministério da Economia</a:t>
            </a:r>
            <a:endParaRPr/>
          </a:p>
        </p:txBody>
      </p:sp>
      <p:cxnSp>
        <p:nvCxnSpPr>
          <p:cNvPr id="148" name="Google Shape;148;p24"/>
          <p:cNvCxnSpPr/>
          <p:nvPr/>
        </p:nvCxnSpPr>
        <p:spPr>
          <a:xfrm>
            <a:off x="1495022" y="3228136"/>
            <a:ext cx="0" cy="65732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24"/>
          <p:cNvCxnSpPr>
            <a:stCxn id="150" idx="2"/>
          </p:cNvCxnSpPr>
          <p:nvPr/>
        </p:nvCxnSpPr>
        <p:spPr>
          <a:xfrm>
            <a:off x="5720135" y="2716089"/>
            <a:ext cx="0" cy="360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24"/>
          <p:cNvCxnSpPr/>
          <p:nvPr/>
        </p:nvCxnSpPr>
        <p:spPr>
          <a:xfrm>
            <a:off x="8511009" y="3225444"/>
            <a:ext cx="0" cy="65732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24"/>
          <p:cNvCxnSpPr/>
          <p:nvPr/>
        </p:nvCxnSpPr>
        <p:spPr>
          <a:xfrm>
            <a:off x="10013942" y="3225444"/>
            <a:ext cx="0" cy="5916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24"/>
          <p:cNvSpPr/>
          <p:nvPr/>
        </p:nvSpPr>
        <p:spPr>
          <a:xfrm>
            <a:off x="5082657" y="3553066"/>
            <a:ext cx="1313645" cy="528034"/>
          </a:xfrm>
          <a:prstGeom prst="rect">
            <a:avLst/>
          </a:prstGeom>
          <a:solidFill>
            <a:srgbClr val="38761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Produtividade, Emprego e Competitividade</a:t>
            </a:r>
            <a:endParaRPr sz="1000"/>
          </a:p>
        </p:txBody>
      </p:sp>
      <p:sp>
        <p:nvSpPr>
          <p:cNvPr id="154" name="Google Shape;154;p24"/>
          <p:cNvSpPr/>
          <p:nvPr/>
        </p:nvSpPr>
        <p:spPr>
          <a:xfrm>
            <a:off x="9327115" y="3553066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Comércio Exterior e Assuntos Internacionais</a:t>
            </a:r>
            <a:endParaRPr sz="1000"/>
          </a:p>
        </p:txBody>
      </p:sp>
      <p:sp>
        <p:nvSpPr>
          <p:cNvPr id="155" name="Google Shape;155;p24"/>
          <p:cNvSpPr/>
          <p:nvPr/>
        </p:nvSpPr>
        <p:spPr>
          <a:xfrm>
            <a:off x="7912295" y="3553066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Receita Federal</a:t>
            </a:r>
            <a:endParaRPr sz="1000"/>
          </a:p>
        </p:txBody>
      </p:sp>
      <p:sp>
        <p:nvSpPr>
          <p:cNvPr id="150" name="Google Shape;150;p24"/>
          <p:cNvSpPr/>
          <p:nvPr/>
        </p:nvSpPr>
        <p:spPr>
          <a:xfrm>
            <a:off x="5063312" y="2188055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Ministério da Economia</a:t>
            </a:r>
            <a:endParaRPr/>
          </a:p>
        </p:txBody>
      </p:sp>
      <p:cxnSp>
        <p:nvCxnSpPr>
          <p:cNvPr id="156" name="Google Shape;156;p24"/>
          <p:cNvCxnSpPr/>
          <p:nvPr/>
        </p:nvCxnSpPr>
        <p:spPr>
          <a:xfrm>
            <a:off x="1500516" y="3225444"/>
            <a:ext cx="851342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24"/>
          <p:cNvSpPr/>
          <p:nvPr/>
        </p:nvSpPr>
        <p:spPr>
          <a:xfrm>
            <a:off x="6497476" y="3553066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Previdência</a:t>
            </a:r>
            <a:endParaRPr sz="1000"/>
          </a:p>
        </p:txBody>
      </p:sp>
      <p:sp>
        <p:nvSpPr>
          <p:cNvPr id="158" name="Google Shape;158;p24"/>
          <p:cNvSpPr txBox="1"/>
          <p:nvPr/>
        </p:nvSpPr>
        <p:spPr>
          <a:xfrm>
            <a:off x="1453162" y="2948447"/>
            <a:ext cx="28713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Secretarias Especiais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4"/>
          <p:cNvCxnSpPr>
            <a:endCxn id="157" idx="0"/>
          </p:cNvCxnSpPr>
          <p:nvPr/>
        </p:nvCxnSpPr>
        <p:spPr>
          <a:xfrm>
            <a:off x="7154299" y="3225466"/>
            <a:ext cx="0" cy="32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24"/>
          <p:cNvCxnSpPr/>
          <p:nvPr/>
        </p:nvCxnSpPr>
        <p:spPr>
          <a:xfrm>
            <a:off x="2920683" y="3225444"/>
            <a:ext cx="0" cy="65732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1" name="Google Shape;161;p24"/>
          <p:cNvCxnSpPr/>
          <p:nvPr/>
        </p:nvCxnSpPr>
        <p:spPr>
          <a:xfrm>
            <a:off x="4333463" y="3225444"/>
            <a:ext cx="0" cy="6471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24"/>
          <p:cNvSpPr/>
          <p:nvPr/>
        </p:nvSpPr>
        <p:spPr>
          <a:xfrm>
            <a:off x="3667838" y="3553066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Desestatização e Desinvestimento</a:t>
            </a:r>
            <a:endParaRPr sz="1000"/>
          </a:p>
        </p:txBody>
      </p:sp>
      <p:sp>
        <p:nvSpPr>
          <p:cNvPr id="163" name="Google Shape;163;p24"/>
          <p:cNvSpPr/>
          <p:nvPr/>
        </p:nvSpPr>
        <p:spPr>
          <a:xfrm>
            <a:off x="2253019" y="3553066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Fazenda</a:t>
            </a:r>
            <a:endParaRPr sz="1000"/>
          </a:p>
        </p:txBody>
      </p:sp>
      <p:sp>
        <p:nvSpPr>
          <p:cNvPr id="164" name="Google Shape;164;p24"/>
          <p:cNvSpPr/>
          <p:nvPr/>
        </p:nvSpPr>
        <p:spPr>
          <a:xfrm>
            <a:off x="838200" y="3553066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Desburocratização, Gestão e Governo Digital</a:t>
            </a:r>
            <a:endParaRPr sz="1000"/>
          </a:p>
        </p:txBody>
      </p:sp>
      <p:sp>
        <p:nvSpPr>
          <p:cNvPr id="165" name="Google Shape;165;p24"/>
          <p:cNvSpPr/>
          <p:nvPr/>
        </p:nvSpPr>
        <p:spPr>
          <a:xfrm>
            <a:off x="5074517" y="5811096"/>
            <a:ext cx="1313645" cy="528034"/>
          </a:xfrm>
          <a:prstGeom prst="rect">
            <a:avLst/>
          </a:prstGeom>
          <a:solidFill>
            <a:srgbClr val="38761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Desenvolvimento da Infraestrutura</a:t>
            </a:r>
            <a:endParaRPr sz="1000"/>
          </a:p>
        </p:txBody>
      </p:sp>
      <p:sp>
        <p:nvSpPr>
          <p:cNvPr id="166" name="Google Shape;166;p24"/>
          <p:cNvSpPr/>
          <p:nvPr/>
        </p:nvSpPr>
        <p:spPr>
          <a:xfrm>
            <a:off x="6484976" y="4652923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Secretaria-Adjunta</a:t>
            </a:r>
            <a:endParaRPr sz="1000"/>
          </a:p>
        </p:txBody>
      </p:sp>
      <p:sp>
        <p:nvSpPr>
          <p:cNvPr id="167" name="Google Shape;167;p24"/>
          <p:cNvSpPr/>
          <p:nvPr/>
        </p:nvSpPr>
        <p:spPr>
          <a:xfrm>
            <a:off x="6489336" y="5811096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Políticas Públicas para Emprego</a:t>
            </a:r>
            <a:endParaRPr sz="1000"/>
          </a:p>
        </p:txBody>
      </p:sp>
      <p:cxnSp>
        <p:nvCxnSpPr>
          <p:cNvPr id="168" name="Google Shape;168;p24"/>
          <p:cNvCxnSpPr>
            <a:endCxn id="167" idx="0"/>
          </p:cNvCxnSpPr>
          <p:nvPr/>
        </p:nvCxnSpPr>
        <p:spPr>
          <a:xfrm>
            <a:off x="7146158" y="5483496"/>
            <a:ext cx="0" cy="32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24"/>
          <p:cNvCxnSpPr/>
          <p:nvPr/>
        </p:nvCxnSpPr>
        <p:spPr>
          <a:xfrm>
            <a:off x="2912543" y="5483474"/>
            <a:ext cx="0" cy="65732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24"/>
          <p:cNvCxnSpPr/>
          <p:nvPr/>
        </p:nvCxnSpPr>
        <p:spPr>
          <a:xfrm>
            <a:off x="4325323" y="5483474"/>
            <a:ext cx="0" cy="6471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24"/>
          <p:cNvSpPr/>
          <p:nvPr/>
        </p:nvSpPr>
        <p:spPr>
          <a:xfrm>
            <a:off x="3659698" y="5811096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Advocacia da Concorrência e Competitividade</a:t>
            </a:r>
            <a:endParaRPr sz="1000"/>
          </a:p>
        </p:txBody>
      </p:sp>
      <p:sp>
        <p:nvSpPr>
          <p:cNvPr id="172" name="Google Shape;172;p24"/>
          <p:cNvSpPr/>
          <p:nvPr/>
        </p:nvSpPr>
        <p:spPr>
          <a:xfrm>
            <a:off x="2244879" y="5811096"/>
            <a:ext cx="1313645" cy="528034"/>
          </a:xfrm>
          <a:prstGeom prst="rect">
            <a:avLst/>
          </a:prstGeom>
          <a:solidFill>
            <a:srgbClr val="44546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Indústria, Serviços, Comércio e Inovação</a:t>
            </a:r>
            <a:endParaRPr sz="1000"/>
          </a:p>
        </p:txBody>
      </p:sp>
      <p:cxnSp>
        <p:nvCxnSpPr>
          <p:cNvPr id="173" name="Google Shape;173;p24"/>
          <p:cNvCxnSpPr/>
          <p:nvPr/>
        </p:nvCxnSpPr>
        <p:spPr>
          <a:xfrm>
            <a:off x="2922720" y="5460363"/>
            <a:ext cx="421971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4"/>
          <p:cNvSpPr txBox="1"/>
          <p:nvPr/>
        </p:nvSpPr>
        <p:spPr>
          <a:xfrm>
            <a:off x="2879529" y="5200175"/>
            <a:ext cx="28713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Secretarias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3655942" y="5525744"/>
            <a:ext cx="1356379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Cesar Mattos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5042440" y="5525744"/>
            <a:ext cx="1356379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Diogo Mac Cord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6448651" y="5525744"/>
            <a:ext cx="1428529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Fernando Barbosa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6511971" y="4379962"/>
            <a:ext cx="1276640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Igor Calvet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2349321" y="5525794"/>
            <a:ext cx="1276500" cy="276900"/>
          </a:xfrm>
          <a:prstGeom prst="rect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Caio Megale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5068765" y="3272139"/>
            <a:ext cx="1327717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 da Costa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5101159" y="1902814"/>
            <a:ext cx="1276640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Paulo Guedes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854083" y="3272139"/>
            <a:ext cx="1276640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Paulo Uebel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2186406" y="3279833"/>
            <a:ext cx="1453627" cy="26161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Waldery Rodrigues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75945" y="3272139"/>
            <a:ext cx="1327717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Salim Mattar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6442199" y="3272139"/>
            <a:ext cx="1407551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Rogério Marinho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7844661" y="3272139"/>
            <a:ext cx="1407551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Marcos Cintra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9217800" y="3272139"/>
            <a:ext cx="1407551" cy="27699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Marcos Troyjo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24"/>
          <p:cNvCxnSpPr>
            <a:endCxn id="166" idx="1"/>
          </p:cNvCxnSpPr>
          <p:nvPr/>
        </p:nvCxnSpPr>
        <p:spPr>
          <a:xfrm rot="10800000" flipH="1">
            <a:off x="5691476" y="4916940"/>
            <a:ext cx="7935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/>
          <p:cNvSpPr/>
          <p:nvPr/>
        </p:nvSpPr>
        <p:spPr>
          <a:xfrm>
            <a:off x="9712075" y="5646825"/>
            <a:ext cx="2607600" cy="13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2"/>
          <p:cNvSpPr txBox="1">
            <a:spLocks noGrp="1"/>
          </p:cNvSpPr>
          <p:nvPr>
            <p:ph type="title"/>
          </p:nvPr>
        </p:nvSpPr>
        <p:spPr>
          <a:xfrm>
            <a:off x="304325" y="-51025"/>
            <a:ext cx="969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Ter Bons Projetos Implica...</a:t>
            </a:r>
            <a:endParaRPr/>
          </a:p>
        </p:txBody>
      </p:sp>
      <p:pic>
        <p:nvPicPr>
          <p:cNvPr id="485" name="Google Shape;485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900" y="2317025"/>
            <a:ext cx="5403600" cy="3605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86" name="Google Shape;486;p42"/>
          <p:cNvSpPr/>
          <p:nvPr/>
        </p:nvSpPr>
        <p:spPr>
          <a:xfrm>
            <a:off x="319850" y="1157300"/>
            <a:ext cx="48543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não apenas “fazer </a:t>
            </a:r>
            <a:r>
              <a:rPr lang="pt-BR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certo o projeto</a:t>
            </a: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480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2"/>
          <p:cNvSpPr/>
          <p:nvPr/>
        </p:nvSpPr>
        <p:spPr>
          <a:xfrm>
            <a:off x="7011300" y="1317500"/>
            <a:ext cx="4505400" cy="2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 também  “fazer o </a:t>
            </a:r>
            <a:r>
              <a:rPr lang="pt-BR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certo</a:t>
            </a: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480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4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900" y="4854450"/>
            <a:ext cx="2079750" cy="20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2"/>
          <p:cNvSpPr/>
          <p:nvPr/>
        </p:nvSpPr>
        <p:spPr>
          <a:xfrm>
            <a:off x="8521100" y="4008300"/>
            <a:ext cx="35523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embasado em um plano consistente</a:t>
            </a:r>
            <a:endParaRPr sz="300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2"/>
          <p:cNvSpPr/>
          <p:nvPr/>
        </p:nvSpPr>
        <p:spPr>
          <a:xfrm rot="10800000">
            <a:off x="9362950" y="3594900"/>
            <a:ext cx="1889100" cy="337200"/>
          </a:xfrm>
          <a:prstGeom prst="triangle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"/>
          <p:cNvSpPr txBox="1">
            <a:spLocks noGrp="1"/>
          </p:cNvSpPr>
          <p:nvPr>
            <p:ph type="title"/>
          </p:nvPr>
        </p:nvSpPr>
        <p:spPr>
          <a:xfrm>
            <a:off x="304325" y="-51025"/>
            <a:ext cx="969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Estratégia de Apoio ao Planejamento de Estados e Municípios</a:t>
            </a:r>
            <a:endParaRPr/>
          </a:p>
        </p:txBody>
      </p:sp>
      <p:sp>
        <p:nvSpPr>
          <p:cNvPr id="508" name="Google Shape;508;p44"/>
          <p:cNvSpPr/>
          <p:nvPr/>
        </p:nvSpPr>
        <p:spPr>
          <a:xfrm>
            <a:off x="2146750" y="2488275"/>
            <a:ext cx="4588500" cy="2634600"/>
          </a:xfrm>
          <a:prstGeom prst="triangle">
            <a:avLst>
              <a:gd name="adj" fmla="val 500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4"/>
          <p:cNvSpPr/>
          <p:nvPr/>
        </p:nvSpPr>
        <p:spPr>
          <a:xfrm>
            <a:off x="-270075" y="4874100"/>
            <a:ext cx="3169500" cy="1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Orientação / Qualificação de Planejamentos de Longo Prazo</a:t>
            </a:r>
            <a:endParaRPr sz="240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44"/>
          <p:cNvSpPr/>
          <p:nvPr/>
        </p:nvSpPr>
        <p:spPr>
          <a:xfrm>
            <a:off x="6582850" y="4108975"/>
            <a:ext cx="5348100" cy="2565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4"/>
          <p:cNvSpPr/>
          <p:nvPr/>
        </p:nvSpPr>
        <p:spPr>
          <a:xfrm>
            <a:off x="6727625" y="4121400"/>
            <a:ext cx="4854300" cy="26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Fortalecer a Governança (Articulação Institucional)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pt-B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Organizar Oferta: Rede Sistema de Infraestrutura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pt-B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Organizar Demanda: Fomentar arranjos cooperativos intermunicipais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pt-B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Desenvolver Capacitações para Estados e Municípios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" name="Google Shape;512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0" y="4258475"/>
            <a:ext cx="1045926" cy="5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25" y="4307275"/>
            <a:ext cx="1038047" cy="5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5"/>
          <p:cNvSpPr txBox="1">
            <a:spLocks noGrp="1"/>
          </p:cNvSpPr>
          <p:nvPr>
            <p:ph type="title"/>
          </p:nvPr>
        </p:nvSpPr>
        <p:spPr>
          <a:xfrm>
            <a:off x="304325" y="-51025"/>
            <a:ext cx="969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Estratégia de Apoio ao Planejamento de Estados e Municípios</a:t>
            </a:r>
            <a:endParaRPr/>
          </a:p>
        </p:txBody>
      </p:sp>
      <p:sp>
        <p:nvSpPr>
          <p:cNvPr id="519" name="Google Shape;519;p45"/>
          <p:cNvSpPr/>
          <p:nvPr/>
        </p:nvSpPr>
        <p:spPr>
          <a:xfrm>
            <a:off x="2146750" y="2488275"/>
            <a:ext cx="4588500" cy="2634600"/>
          </a:xfrm>
          <a:prstGeom prst="triangle">
            <a:avLst>
              <a:gd name="adj" fmla="val 500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>
            <a:off x="6727625" y="4121400"/>
            <a:ext cx="4854300" cy="26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a Governança (Articulação Institucional)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Organizar Oferta: Rede Sistema de Infraestrutura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Organizar Demanda: Fomentar arranjos cooperativos intermunicipais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Capacitações para Estados e Municípios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5"/>
          <p:cNvSpPr/>
          <p:nvPr/>
        </p:nvSpPr>
        <p:spPr>
          <a:xfrm>
            <a:off x="-270075" y="4874100"/>
            <a:ext cx="3169500" cy="1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Orientação / Qualificação de Planejamentos de Longo Prazo</a:t>
            </a:r>
            <a:endParaRPr sz="240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5"/>
          <p:cNvSpPr/>
          <p:nvPr/>
        </p:nvSpPr>
        <p:spPr>
          <a:xfrm>
            <a:off x="2269350" y="1051725"/>
            <a:ext cx="4707300" cy="17049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5"/>
          <p:cNvSpPr/>
          <p:nvPr/>
        </p:nvSpPr>
        <p:spPr>
          <a:xfrm>
            <a:off x="2241675" y="1283925"/>
            <a:ext cx="4854300" cy="1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Viabilizar funding para apoio ao Planejamento de Estados e Municípios</a:t>
            </a:r>
            <a:endParaRPr sz="240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4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200" y="1354300"/>
            <a:ext cx="1593000" cy="9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"/>
          <p:cNvSpPr txBox="1">
            <a:spLocks noGrp="1"/>
          </p:cNvSpPr>
          <p:nvPr>
            <p:ph type="ctrTitle" idx="4294967295"/>
          </p:nvPr>
        </p:nvSpPr>
        <p:spPr>
          <a:xfrm>
            <a:off x="4874368" y="2213963"/>
            <a:ext cx="6156600" cy="19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pt-BR" sz="3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“Os Planos são de pouca importância, mas o Planejamento é Essencial”</a:t>
            </a:r>
            <a:endParaRPr sz="3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30" name="Google Shape;530;p46" descr="http://allphasepharma.com/dir/wp-content/uploads/2014/06/HR-winston-churchill-268x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536" y="1750228"/>
            <a:ext cx="25527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6"/>
          <p:cNvSpPr txBox="1"/>
          <p:nvPr/>
        </p:nvSpPr>
        <p:spPr>
          <a:xfrm>
            <a:off x="1494456" y="4005066"/>
            <a:ext cx="33798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Helvetica Neue"/>
              <a:buNone/>
            </a:pPr>
            <a:r>
              <a:rPr lang="pt-BR" sz="23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Winston Churchill</a:t>
            </a:r>
            <a:endParaRPr sz="23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06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Meta de estoque de infraestrutura (% PIB)</a:t>
            </a:r>
            <a:br>
              <a:rPr lang="pt-BR"/>
            </a:br>
            <a:r>
              <a:rPr lang="pt-BR" sz="2400"/>
              <a:t>Importante: para crescer em estoque % do PIB, Investimento &gt; (Deprec. + Crescim.)</a:t>
            </a:r>
            <a:endParaRPr/>
          </a:p>
        </p:txBody>
      </p:sp>
      <p:pic>
        <p:nvPicPr>
          <p:cNvPr id="542" name="Google Shape;54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089" y="1690687"/>
            <a:ext cx="11060711" cy="484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9"/>
          <p:cNvSpPr txBox="1">
            <a:spLocks noGrp="1"/>
          </p:cNvSpPr>
          <p:nvPr>
            <p:ph type="title"/>
          </p:nvPr>
        </p:nvSpPr>
        <p:spPr>
          <a:xfrm>
            <a:off x="342323" y="86926"/>
            <a:ext cx="10515600" cy="107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20"/>
              <a:buFont typeface="Calibri"/>
              <a:buNone/>
            </a:pPr>
            <a:r>
              <a:rPr lang="pt-BR" sz="4320"/>
              <a:t>Planejamento Integrado de Infraestrutura</a:t>
            </a:r>
            <a:endParaRPr sz="4320"/>
          </a:p>
        </p:txBody>
      </p:sp>
      <p:sp>
        <p:nvSpPr>
          <p:cNvPr id="548" name="Google Shape;548;p49"/>
          <p:cNvSpPr/>
          <p:nvPr/>
        </p:nvSpPr>
        <p:spPr>
          <a:xfrm>
            <a:off x="4169198" y="1180618"/>
            <a:ext cx="3187581" cy="62698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Cenários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49"/>
          <p:cNvSpPr/>
          <p:nvPr/>
        </p:nvSpPr>
        <p:spPr>
          <a:xfrm>
            <a:off x="8758474" y="3934233"/>
            <a:ext cx="3187581" cy="802805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Critérios de priorização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49"/>
          <p:cNvSpPr/>
          <p:nvPr/>
        </p:nvSpPr>
        <p:spPr>
          <a:xfrm>
            <a:off x="4169198" y="2309133"/>
            <a:ext cx="3187581" cy="497452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49"/>
          <p:cNvSpPr/>
          <p:nvPr/>
        </p:nvSpPr>
        <p:spPr>
          <a:xfrm>
            <a:off x="4169198" y="3063235"/>
            <a:ext cx="3187581" cy="497452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9"/>
          <p:cNvSpPr/>
          <p:nvPr/>
        </p:nvSpPr>
        <p:spPr>
          <a:xfrm rot="-10610266">
            <a:off x="7605072" y="4184771"/>
            <a:ext cx="820199" cy="3660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EABAB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49"/>
          <p:cNvSpPr txBox="1"/>
          <p:nvPr/>
        </p:nvSpPr>
        <p:spPr>
          <a:xfrm>
            <a:off x="5600123" y="2726393"/>
            <a:ext cx="325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49"/>
          <p:cNvSpPr/>
          <p:nvPr/>
        </p:nvSpPr>
        <p:spPr>
          <a:xfrm>
            <a:off x="4169198" y="4012718"/>
            <a:ext cx="3187581" cy="497452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49"/>
          <p:cNvSpPr/>
          <p:nvPr/>
        </p:nvSpPr>
        <p:spPr>
          <a:xfrm rot="10800000" flipH="1">
            <a:off x="2313851" y="2179522"/>
            <a:ext cx="1391884" cy="225159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9"/>
          <p:cNvSpPr txBox="1"/>
          <p:nvPr/>
        </p:nvSpPr>
        <p:spPr>
          <a:xfrm>
            <a:off x="884903" y="3020558"/>
            <a:ext cx="1483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intersetorial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9"/>
          <p:cNvSpPr/>
          <p:nvPr/>
        </p:nvSpPr>
        <p:spPr>
          <a:xfrm rot="10800000">
            <a:off x="7874097" y="2137050"/>
            <a:ext cx="1495940" cy="193354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49"/>
          <p:cNvSpPr txBox="1"/>
          <p:nvPr/>
        </p:nvSpPr>
        <p:spPr>
          <a:xfrm>
            <a:off x="9369039" y="2812370"/>
            <a:ext cx="13376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Indução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econômica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9"/>
          <p:cNvSpPr/>
          <p:nvPr/>
        </p:nvSpPr>
        <p:spPr>
          <a:xfrm>
            <a:off x="5094395" y="4556071"/>
            <a:ext cx="1337187" cy="4188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EABAB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9"/>
          <p:cNvSpPr/>
          <p:nvPr/>
        </p:nvSpPr>
        <p:spPr>
          <a:xfrm>
            <a:off x="4169198" y="5023429"/>
            <a:ext cx="3187581" cy="497452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de implantação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9"/>
          <p:cNvSpPr/>
          <p:nvPr/>
        </p:nvSpPr>
        <p:spPr>
          <a:xfrm>
            <a:off x="5094395" y="5555207"/>
            <a:ext cx="1337187" cy="51721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EABAB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9"/>
          <p:cNvSpPr/>
          <p:nvPr/>
        </p:nvSpPr>
        <p:spPr>
          <a:xfrm>
            <a:off x="3174308" y="6140597"/>
            <a:ext cx="5177360" cy="497452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Carteiras Setoriais e Carteira PPI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9"/>
          <p:cNvSpPr/>
          <p:nvPr/>
        </p:nvSpPr>
        <p:spPr>
          <a:xfrm>
            <a:off x="5094395" y="3593600"/>
            <a:ext cx="1337187" cy="37966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EABAB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9"/>
          <p:cNvSpPr/>
          <p:nvPr/>
        </p:nvSpPr>
        <p:spPr>
          <a:xfrm>
            <a:off x="5094395" y="1891109"/>
            <a:ext cx="1337187" cy="37966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EABAB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9"/>
          <p:cNvSpPr/>
          <p:nvPr/>
        </p:nvSpPr>
        <p:spPr>
          <a:xfrm>
            <a:off x="117987" y="4260683"/>
            <a:ext cx="501445" cy="360478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9"/>
          <p:cNvSpPr/>
          <p:nvPr/>
        </p:nvSpPr>
        <p:spPr>
          <a:xfrm>
            <a:off x="117987" y="4939378"/>
            <a:ext cx="501445" cy="360478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9"/>
          <p:cNvSpPr/>
          <p:nvPr/>
        </p:nvSpPr>
        <p:spPr>
          <a:xfrm>
            <a:off x="117987" y="5618072"/>
            <a:ext cx="501445" cy="360478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9"/>
          <p:cNvSpPr txBox="1"/>
          <p:nvPr/>
        </p:nvSpPr>
        <p:spPr>
          <a:xfrm>
            <a:off x="542860" y="4263786"/>
            <a:ext cx="21269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 + Setoriais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49"/>
          <p:cNvSpPr txBox="1"/>
          <p:nvPr/>
        </p:nvSpPr>
        <p:spPr>
          <a:xfrm>
            <a:off x="562923" y="4949990"/>
            <a:ext cx="21269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Setoriais + Economia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49"/>
          <p:cNvSpPr txBox="1"/>
          <p:nvPr/>
        </p:nvSpPr>
        <p:spPr>
          <a:xfrm>
            <a:off x="542859" y="5606116"/>
            <a:ext cx="26431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 + Setoriais + PPI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0"/>
          <p:cNvSpPr txBox="1">
            <a:spLocks noGrp="1"/>
          </p:cNvSpPr>
          <p:nvPr>
            <p:ph type="ctrTitle" idx="4294967295"/>
          </p:nvPr>
        </p:nvSpPr>
        <p:spPr>
          <a:xfrm>
            <a:off x="313975" y="455400"/>
            <a:ext cx="103209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Arena das Decisões Estratégicas sobre </a:t>
            </a:r>
            <a:endParaRPr sz="36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Infraestrutura Econômica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576" name="Google Shape;576;p50"/>
          <p:cNvSpPr/>
          <p:nvPr/>
        </p:nvSpPr>
        <p:spPr>
          <a:xfrm>
            <a:off x="483450" y="2218150"/>
            <a:ext cx="11138100" cy="1269600"/>
          </a:xfrm>
          <a:prstGeom prst="leftRightArrow">
            <a:avLst>
              <a:gd name="adj1" fmla="val 55241"/>
              <a:gd name="adj2" fmla="val 37932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0"/>
          <p:cNvSpPr txBox="1"/>
          <p:nvPr/>
        </p:nvSpPr>
        <p:spPr>
          <a:xfrm rot="-2883552">
            <a:off x="9687253" y="1362475"/>
            <a:ext cx="1844359" cy="51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latin typeface="Calibri"/>
                <a:ea typeface="Calibri"/>
                <a:cs typeface="Calibri"/>
                <a:sym typeface="Calibri"/>
              </a:rPr>
              <a:t>União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0"/>
          <p:cNvSpPr txBox="1"/>
          <p:nvPr/>
        </p:nvSpPr>
        <p:spPr>
          <a:xfrm rot="-2883552">
            <a:off x="6867853" y="1362475"/>
            <a:ext cx="1844359" cy="51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latin typeface="Calibri"/>
                <a:ea typeface="Calibri"/>
                <a:cs typeface="Calibri"/>
                <a:sym typeface="Calibri"/>
              </a:rPr>
              <a:t>Estados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0"/>
          <p:cNvSpPr txBox="1"/>
          <p:nvPr/>
        </p:nvSpPr>
        <p:spPr>
          <a:xfrm rot="-2883424">
            <a:off x="4396831" y="1090368"/>
            <a:ext cx="2828138" cy="96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44E53"/>
                </a:solidFill>
              </a:rPr>
              <a:t>(Metrópole,</a:t>
            </a:r>
            <a:endParaRPr sz="1800">
              <a:solidFill>
                <a:srgbClr val="444E5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44E53"/>
                </a:solidFill>
              </a:rPr>
              <a:t>     Arranjos</a:t>
            </a:r>
            <a:endParaRPr sz="1800">
              <a:solidFill>
                <a:srgbClr val="444E5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44E53"/>
                </a:solidFill>
              </a:rPr>
              <a:t>         Intermunicipais)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0"/>
          <p:cNvSpPr txBox="1"/>
          <p:nvPr/>
        </p:nvSpPr>
        <p:spPr>
          <a:xfrm rot="-2883552">
            <a:off x="4037103" y="1362475"/>
            <a:ext cx="1844359" cy="51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latin typeface="Calibri"/>
                <a:ea typeface="Calibri"/>
                <a:cs typeface="Calibri"/>
                <a:sym typeface="Calibri"/>
              </a:rPr>
              <a:t>Regional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0"/>
          <p:cNvSpPr txBox="1"/>
          <p:nvPr/>
        </p:nvSpPr>
        <p:spPr>
          <a:xfrm rot="-2883552">
            <a:off x="2360703" y="1438675"/>
            <a:ext cx="1844359" cy="51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latin typeface="Calibri"/>
                <a:ea typeface="Calibri"/>
                <a:cs typeface="Calibri"/>
                <a:sym typeface="Calibri"/>
              </a:rPr>
              <a:t>Municipal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0"/>
          <p:cNvSpPr txBox="1"/>
          <p:nvPr/>
        </p:nvSpPr>
        <p:spPr>
          <a:xfrm rot="5400538">
            <a:off x="3894725" y="147200"/>
            <a:ext cx="3837000" cy="10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Telecomunicações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Energia Elétrica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Portos / Hidrovias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Ferrovias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Aeroportos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Rodovias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Água e Saneamento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Mobilidade Urbana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latin typeface="Calibri"/>
                <a:ea typeface="Calibri"/>
                <a:cs typeface="Calibri"/>
                <a:sym typeface="Calibri"/>
              </a:rPr>
              <a:t>Habitação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0"/>
          <p:cNvSpPr txBox="1"/>
          <p:nvPr/>
        </p:nvSpPr>
        <p:spPr>
          <a:xfrm>
            <a:off x="2284175" y="2471950"/>
            <a:ext cx="351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Subnacional</a:t>
            </a:r>
            <a:endParaRPr sz="3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0"/>
          <p:cNvSpPr txBox="1"/>
          <p:nvPr/>
        </p:nvSpPr>
        <p:spPr>
          <a:xfrm>
            <a:off x="6856175" y="2471950"/>
            <a:ext cx="351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Nacional</a:t>
            </a:r>
            <a:endParaRPr sz="3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50"/>
          <p:cNvSpPr txBox="1"/>
          <p:nvPr/>
        </p:nvSpPr>
        <p:spPr>
          <a:xfrm>
            <a:off x="583925" y="2550588"/>
            <a:ext cx="351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Subsecretaria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2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Trabalhando juntos para gerar </a:t>
            </a:r>
            <a:r>
              <a:rPr lang="pt-BR">
                <a:solidFill>
                  <a:schemeClr val="accent6"/>
                </a:solidFill>
              </a:rPr>
              <a:t>valor </a:t>
            </a:r>
            <a:r>
              <a:rPr lang="pt-BR"/>
              <a:t>ao país</a:t>
            </a:r>
            <a:endParaRPr/>
          </a:p>
        </p:txBody>
      </p:sp>
      <p:sp>
        <p:nvSpPr>
          <p:cNvPr id="591" name="Google Shape;591;p51"/>
          <p:cNvSpPr/>
          <p:nvPr/>
        </p:nvSpPr>
        <p:spPr>
          <a:xfrm>
            <a:off x="1943100" y="1504950"/>
            <a:ext cx="1905000" cy="3086100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80000" sy="80000" flip="none" algn="br"/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1"/>
          <p:cNvSpPr/>
          <p:nvPr/>
        </p:nvSpPr>
        <p:spPr>
          <a:xfrm>
            <a:off x="4000500" y="1519238"/>
            <a:ext cx="1905000" cy="3086100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ctr"/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51"/>
          <p:cNvSpPr/>
          <p:nvPr/>
        </p:nvSpPr>
        <p:spPr>
          <a:xfrm>
            <a:off x="6057900" y="1519238"/>
            <a:ext cx="1905000" cy="3086100"/>
          </a:xfrm>
          <a:prstGeom prst="rect">
            <a:avLst/>
          </a:prstGeom>
          <a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1"/>
          <p:cNvSpPr/>
          <p:nvPr/>
        </p:nvSpPr>
        <p:spPr>
          <a:xfrm>
            <a:off x="8115300" y="1519238"/>
            <a:ext cx="1905000" cy="3086100"/>
          </a:xfrm>
          <a:prstGeom prst="rect">
            <a:avLst/>
          </a:prstGeom>
          <a:blipFill rotWithShape="1">
            <a:blip r:embed="rId6">
              <a:alphaModFix/>
            </a:blip>
            <a:tile tx="0" ty="0" sx="90000" sy="90000" flip="none" algn="ctr"/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1"/>
          <p:cNvSpPr/>
          <p:nvPr/>
        </p:nvSpPr>
        <p:spPr>
          <a:xfrm>
            <a:off x="2095500" y="1688306"/>
            <a:ext cx="1562100" cy="514500"/>
          </a:xfrm>
          <a:prstGeom prst="roundRect">
            <a:avLst>
              <a:gd name="adj" fmla="val 16667"/>
            </a:avLst>
          </a:prstGeom>
          <a:solidFill>
            <a:srgbClr val="FFFFFF">
              <a:alpha val="4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endParaRPr/>
          </a:p>
        </p:txBody>
      </p:sp>
      <p:sp>
        <p:nvSpPr>
          <p:cNvPr id="596" name="Google Shape;596;p51"/>
          <p:cNvSpPr/>
          <p:nvPr/>
        </p:nvSpPr>
        <p:spPr>
          <a:xfrm>
            <a:off x="4171950" y="1688306"/>
            <a:ext cx="1562100" cy="514500"/>
          </a:xfrm>
          <a:prstGeom prst="roundRect">
            <a:avLst>
              <a:gd name="adj" fmla="val 16667"/>
            </a:avLst>
          </a:prstGeom>
          <a:solidFill>
            <a:srgbClr val="FFFFFF">
              <a:alpha val="4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endParaRPr/>
          </a:p>
        </p:txBody>
      </p:sp>
      <p:sp>
        <p:nvSpPr>
          <p:cNvPr id="597" name="Google Shape;597;p51"/>
          <p:cNvSpPr/>
          <p:nvPr/>
        </p:nvSpPr>
        <p:spPr>
          <a:xfrm>
            <a:off x="6229350" y="1688306"/>
            <a:ext cx="1562100" cy="514500"/>
          </a:xfrm>
          <a:prstGeom prst="roundRect">
            <a:avLst>
              <a:gd name="adj" fmla="val 16667"/>
            </a:avLst>
          </a:prstGeom>
          <a:solidFill>
            <a:srgbClr val="FFFFFF">
              <a:alpha val="4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MDR</a:t>
            </a:r>
            <a:endParaRPr/>
          </a:p>
        </p:txBody>
      </p:sp>
      <p:sp>
        <p:nvSpPr>
          <p:cNvPr id="598" name="Google Shape;598;p51"/>
          <p:cNvSpPr/>
          <p:nvPr/>
        </p:nvSpPr>
        <p:spPr>
          <a:xfrm>
            <a:off x="8286750" y="1688306"/>
            <a:ext cx="1562100" cy="514500"/>
          </a:xfrm>
          <a:prstGeom prst="roundRect">
            <a:avLst>
              <a:gd name="adj" fmla="val 16667"/>
            </a:avLst>
          </a:prstGeom>
          <a:solidFill>
            <a:srgbClr val="FFFFFF">
              <a:alpha val="4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MCTIC</a:t>
            </a:r>
            <a:endParaRPr/>
          </a:p>
        </p:txBody>
      </p:sp>
      <p:sp>
        <p:nvSpPr>
          <p:cNvPr id="599" name="Google Shape;599;p51"/>
          <p:cNvSpPr/>
          <p:nvPr/>
        </p:nvSpPr>
        <p:spPr>
          <a:xfrm rot="10800000" flipH="1">
            <a:off x="1943100" y="4648137"/>
            <a:ext cx="1905000" cy="3357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51"/>
          <p:cNvSpPr/>
          <p:nvPr/>
        </p:nvSpPr>
        <p:spPr>
          <a:xfrm rot="10800000" flipH="1">
            <a:off x="4000500" y="4648137"/>
            <a:ext cx="1905000" cy="3357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51"/>
          <p:cNvSpPr/>
          <p:nvPr/>
        </p:nvSpPr>
        <p:spPr>
          <a:xfrm rot="10800000" flipH="1">
            <a:off x="6057900" y="4648137"/>
            <a:ext cx="1905000" cy="3357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51"/>
          <p:cNvSpPr/>
          <p:nvPr/>
        </p:nvSpPr>
        <p:spPr>
          <a:xfrm rot="10800000" flipH="1">
            <a:off x="8115300" y="4648137"/>
            <a:ext cx="1905000" cy="3357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1"/>
          <p:cNvSpPr/>
          <p:nvPr/>
        </p:nvSpPr>
        <p:spPr>
          <a:xfrm rot="10800000" flipH="1">
            <a:off x="2266950" y="5055275"/>
            <a:ext cx="7410300" cy="5994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1"/>
          <p:cNvSpPr txBox="1"/>
          <p:nvPr/>
        </p:nvSpPr>
        <p:spPr>
          <a:xfrm>
            <a:off x="2762250" y="5181481"/>
            <a:ext cx="651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Ministério da Economia: </a:t>
            </a: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integrado de longo prazo (30 anos)</a:t>
            </a:r>
            <a:endParaRPr/>
          </a:p>
        </p:txBody>
      </p:sp>
      <p:sp>
        <p:nvSpPr>
          <p:cNvPr id="605" name="Google Shape;605;p51"/>
          <p:cNvSpPr txBox="1"/>
          <p:nvPr/>
        </p:nvSpPr>
        <p:spPr>
          <a:xfrm>
            <a:off x="2076450" y="4631293"/>
            <a:ext cx="160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setorial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1"/>
          <p:cNvSpPr txBox="1"/>
          <p:nvPr/>
        </p:nvSpPr>
        <p:spPr>
          <a:xfrm>
            <a:off x="4152900" y="4631293"/>
            <a:ext cx="160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setorial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51"/>
          <p:cNvSpPr txBox="1"/>
          <p:nvPr/>
        </p:nvSpPr>
        <p:spPr>
          <a:xfrm>
            <a:off x="6210300" y="4631293"/>
            <a:ext cx="160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setorial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1"/>
          <p:cNvSpPr txBox="1"/>
          <p:nvPr/>
        </p:nvSpPr>
        <p:spPr>
          <a:xfrm>
            <a:off x="8229600" y="4631293"/>
            <a:ext cx="160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setorial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51"/>
          <p:cNvSpPr/>
          <p:nvPr/>
        </p:nvSpPr>
        <p:spPr>
          <a:xfrm rot="10800000" flipH="1">
            <a:off x="2895600" y="5735672"/>
            <a:ext cx="1600200" cy="5721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51"/>
          <p:cNvSpPr/>
          <p:nvPr/>
        </p:nvSpPr>
        <p:spPr>
          <a:xfrm>
            <a:off x="4043363" y="5735756"/>
            <a:ext cx="1600200" cy="5721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51"/>
          <p:cNvSpPr/>
          <p:nvPr/>
        </p:nvSpPr>
        <p:spPr>
          <a:xfrm rot="10800000" flipH="1">
            <a:off x="5191126" y="5735672"/>
            <a:ext cx="1600200" cy="5721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51"/>
          <p:cNvSpPr/>
          <p:nvPr/>
        </p:nvSpPr>
        <p:spPr>
          <a:xfrm>
            <a:off x="6338889" y="5735756"/>
            <a:ext cx="1600200" cy="5721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51"/>
          <p:cNvSpPr/>
          <p:nvPr/>
        </p:nvSpPr>
        <p:spPr>
          <a:xfrm rot="10800000" flipH="1">
            <a:off x="7486650" y="5735672"/>
            <a:ext cx="1600200" cy="572100"/>
          </a:xfrm>
          <a:prstGeom prst="trapezoid">
            <a:avLst>
              <a:gd name="adj" fmla="val 990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51"/>
          <p:cNvSpPr txBox="1"/>
          <p:nvPr/>
        </p:nvSpPr>
        <p:spPr>
          <a:xfrm>
            <a:off x="3276601" y="5828902"/>
            <a:ext cx="83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PPI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51"/>
          <p:cNvSpPr txBox="1"/>
          <p:nvPr/>
        </p:nvSpPr>
        <p:spPr>
          <a:xfrm>
            <a:off x="4419601" y="5828902"/>
            <a:ext cx="83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PPI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51"/>
          <p:cNvSpPr txBox="1"/>
          <p:nvPr/>
        </p:nvSpPr>
        <p:spPr>
          <a:xfrm>
            <a:off x="5581651" y="5828902"/>
            <a:ext cx="83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PPI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51"/>
          <p:cNvSpPr txBox="1"/>
          <p:nvPr/>
        </p:nvSpPr>
        <p:spPr>
          <a:xfrm>
            <a:off x="6705601" y="5828902"/>
            <a:ext cx="83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PPI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1"/>
          <p:cNvSpPr txBox="1"/>
          <p:nvPr/>
        </p:nvSpPr>
        <p:spPr>
          <a:xfrm>
            <a:off x="7886701" y="5828902"/>
            <a:ext cx="83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PPI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Priorização da Carteira</a:t>
            </a:r>
            <a:endParaRPr/>
          </a:p>
        </p:txBody>
      </p:sp>
      <p:sp>
        <p:nvSpPr>
          <p:cNvPr id="624" name="Google Shape;624;p52"/>
          <p:cNvSpPr/>
          <p:nvPr/>
        </p:nvSpPr>
        <p:spPr>
          <a:xfrm>
            <a:off x="940904" y="1690688"/>
            <a:ext cx="2928731" cy="52242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Projetosdeinfraestrutura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52"/>
          <p:cNvSpPr/>
          <p:nvPr/>
        </p:nvSpPr>
        <p:spPr>
          <a:xfrm>
            <a:off x="940904" y="2398643"/>
            <a:ext cx="2928731" cy="409423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―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Geram empregos de curto prazo (construção civil)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―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Movimentam a economia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bem selecionados: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―"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Aumentam a produtividade nacional...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...o que leva ao aumento da competitividade da indústria, comércio e serviços...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...o que leva à geração de empregos estruturais, de longo prazo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6" name="Google Shape;626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261" y="1580935"/>
            <a:ext cx="4524426" cy="502988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7" name="Google Shape;627;p52"/>
          <p:cNvSpPr/>
          <p:nvPr/>
        </p:nvSpPr>
        <p:spPr>
          <a:xfrm>
            <a:off x="8521149" y="3313043"/>
            <a:ext cx="145774" cy="1113183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52"/>
          <p:cNvSpPr txBox="1"/>
          <p:nvPr/>
        </p:nvSpPr>
        <p:spPr>
          <a:xfrm>
            <a:off x="8892208" y="3477219"/>
            <a:ext cx="2849217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carteira selecionada define se o crescimento ficará no limite superior ou inferior do gráfico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Banco Mundial, 2017.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>
            <a:off x="838080" y="365040"/>
            <a:ext cx="1091592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Diagnóstico: Comparativo Internac. (US$)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080" y="1537199"/>
            <a:ext cx="9537480" cy="4735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3"/>
          <p:cNvSpPr txBox="1">
            <a:spLocks noGrp="1"/>
          </p:cNvSpPr>
          <p:nvPr>
            <p:ph type="ctrTitle" idx="4294967295"/>
          </p:nvPr>
        </p:nvSpPr>
        <p:spPr>
          <a:xfrm>
            <a:off x="313975" y="531600"/>
            <a:ext cx="117285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pt-BR" sz="3600">
                <a:solidFill>
                  <a:srgbClr val="262626"/>
                </a:solidFill>
              </a:rPr>
              <a:t>Atribuições da Subsecretaria de Planejamento da Infraestrutura Subnacional (SPIS)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634" name="Google Shape;634;p53"/>
          <p:cNvSpPr txBox="1"/>
          <p:nvPr/>
        </p:nvSpPr>
        <p:spPr>
          <a:xfrm>
            <a:off x="4176850" y="1922550"/>
            <a:ext cx="7904700" cy="4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DECRETO Nº 9.745, DE 8 DE ABRIL DE 2019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Art. 109.  À Subsecretaria de Planejamento da Infraestrutura Subnacional compete: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I - </a:t>
            </a: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coordenar o apoio ao planejamento de longo prazo da infraestrutura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, com foco em aumento de produtividade, aos entes federativos subnacionais; 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II - promover o diálogo entre União, Estados e Municípios para a </a:t>
            </a: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coordenação de políticas públicas integradas de infraestrutura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, que compreendam competências diversas.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Google Shape;635;p5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00" y="1893500"/>
            <a:ext cx="2628999" cy="3437050"/>
          </a:xfrm>
          <a:prstGeom prst="rect">
            <a:avLst/>
          </a:prstGeom>
          <a:noFill/>
          <a:ln>
            <a:noFill/>
          </a:ln>
          <a:effectLst>
            <a:outerShdw blurRad="157163" dist="952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36" name="Google Shape;636;p53"/>
          <p:cNvSpPr/>
          <p:nvPr/>
        </p:nvSpPr>
        <p:spPr>
          <a:xfrm>
            <a:off x="3174225" y="3280375"/>
            <a:ext cx="902400" cy="562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1926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pt-BR" sz="3600"/>
              <a:t>Percepção da qualidade da infraestrutura - Ranking</a:t>
            </a:r>
            <a:endParaRPr/>
          </a:p>
        </p:txBody>
      </p:sp>
      <p:pic>
        <p:nvPicPr>
          <p:cNvPr id="642" name="Google Shape;64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93371"/>
            <a:ext cx="12191996" cy="5464629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/>
          <p:nvPr/>
        </p:nvSpPr>
        <p:spPr>
          <a:xfrm rot="-5400000">
            <a:off x="-642257" y="2421391"/>
            <a:ext cx="2365829" cy="5950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World Economic Forum, Competitiveness Report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(2º Pilar: Infraestrutura)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Investindo em Projetos</a:t>
            </a: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8832925" cy="509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/>
              <a:t>Investimento em infraestrutura (em % do PIB)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/>
              <a:t> </a:t>
            </a: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78" y="1874019"/>
            <a:ext cx="10854522" cy="463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164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Como? </a:t>
            </a:r>
            <a:r>
              <a:rPr lang="pt-BR" u="sng"/>
              <a:t>Precisamos investir em projetos</a:t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692426" y="5990157"/>
            <a:ext cx="8902148" cy="369332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</a:t>
            </a: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Necessários R$2 bilhões em projetos já em 2019.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838200" y="1690688"/>
            <a:ext cx="4224130" cy="37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tamanho do gap de projetos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6096000" y="1690688"/>
            <a:ext cx="5883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Demanda por projetos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9" y="2068462"/>
            <a:ext cx="5177116" cy="392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1553" y="2068462"/>
            <a:ext cx="6278407" cy="3711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Estratégia Desenhada</a:t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1767729" y="1773772"/>
            <a:ext cx="9586071" cy="48016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Infraestrutura ruim, pouco abrangente e cara (posição #81 no ranking do WEF com 140 países)</a:t>
            </a:r>
            <a:endParaRPr/>
          </a:p>
        </p:txBody>
      </p:sp>
      <p:grpSp>
        <p:nvGrpSpPr>
          <p:cNvPr id="219" name="Google Shape;219;p28"/>
          <p:cNvGrpSpPr/>
          <p:nvPr/>
        </p:nvGrpSpPr>
        <p:grpSpPr>
          <a:xfrm>
            <a:off x="189318" y="5684073"/>
            <a:ext cx="10966249" cy="923330"/>
            <a:chOff x="189318" y="5684073"/>
            <a:chExt cx="10966249" cy="923330"/>
          </a:xfrm>
        </p:grpSpPr>
        <p:sp>
          <p:nvSpPr>
            <p:cNvPr id="220" name="Google Shape;220;p28"/>
            <p:cNvSpPr/>
            <p:nvPr/>
          </p:nvSpPr>
          <p:spPr>
            <a:xfrm>
              <a:off x="189318" y="5684073"/>
              <a:ext cx="1380178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Macro objetivo secretaria</a:t>
              </a: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569496" y="5858783"/>
              <a:ext cx="9586071" cy="64633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Elevar a infraestrutura brasileira a patamares internacionais de preço e qualidade</a:t>
              </a:r>
              <a:endParaRPr/>
            </a:p>
          </p:txBody>
        </p:sp>
      </p:grpSp>
      <p:sp>
        <p:nvSpPr>
          <p:cNvPr id="222" name="Google Shape;222;p28"/>
          <p:cNvSpPr/>
          <p:nvPr/>
        </p:nvSpPr>
        <p:spPr>
          <a:xfrm>
            <a:off x="189319" y="1690688"/>
            <a:ext cx="1380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Desafios da secretaria</a:t>
            </a:r>
            <a:endParaRPr/>
          </a:p>
        </p:txBody>
      </p:sp>
      <p:grpSp>
        <p:nvGrpSpPr>
          <p:cNvPr id="223" name="Google Shape;223;p28"/>
          <p:cNvGrpSpPr/>
          <p:nvPr/>
        </p:nvGrpSpPr>
        <p:grpSpPr>
          <a:xfrm>
            <a:off x="189319" y="2453636"/>
            <a:ext cx="11179222" cy="921701"/>
            <a:chOff x="189319" y="2453636"/>
            <a:chExt cx="11179222" cy="921701"/>
          </a:xfrm>
        </p:grpSpPr>
        <p:sp>
          <p:nvSpPr>
            <p:cNvPr id="224" name="Google Shape;224;p28"/>
            <p:cNvSpPr/>
            <p:nvPr/>
          </p:nvSpPr>
          <p:spPr>
            <a:xfrm>
              <a:off x="189319" y="2729820"/>
              <a:ext cx="13801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Causas raiz</a:t>
              </a: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754650" y="2453636"/>
              <a:ext cx="2793316" cy="92170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Estado exercendo forte pressão contrária ao investimento privado</a:t>
              </a: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5203506" y="2453636"/>
              <a:ext cx="2793316" cy="92170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Mercado e ambientes regulatórios mal desenhados e instáveis</a:t>
              </a: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8631795" y="2453636"/>
              <a:ext cx="2736746" cy="92170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Investimento total em infraestrutura baixo e pouco eficaz</a:t>
              </a:r>
              <a:endParaRPr/>
            </a:p>
          </p:txBody>
        </p:sp>
      </p:grpSp>
      <p:grpSp>
        <p:nvGrpSpPr>
          <p:cNvPr id="228" name="Google Shape;228;p28"/>
          <p:cNvGrpSpPr/>
          <p:nvPr/>
        </p:nvGrpSpPr>
        <p:grpSpPr>
          <a:xfrm>
            <a:off x="189319" y="3404512"/>
            <a:ext cx="11212081" cy="2346010"/>
            <a:chOff x="189319" y="3404512"/>
            <a:chExt cx="11212081" cy="2346010"/>
          </a:xfrm>
        </p:grpSpPr>
        <p:sp>
          <p:nvSpPr>
            <p:cNvPr id="229" name="Google Shape;229;p28"/>
            <p:cNvSpPr/>
            <p:nvPr/>
          </p:nvSpPr>
          <p:spPr>
            <a:xfrm>
              <a:off x="189319" y="4121933"/>
              <a:ext cx="13801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Eixos estratégicos</a:t>
              </a: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751604" y="3584992"/>
              <a:ext cx="2797315" cy="2165530"/>
            </a:xfrm>
            <a:prstGeom prst="downArrow">
              <a:avLst>
                <a:gd name="adj1" fmla="val 76361"/>
                <a:gd name="adj2" fmla="val 1618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Reduzir a participação direta do governo em projetos de infraestrutura</a:t>
              </a: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5156182" y="3584992"/>
              <a:ext cx="2797315" cy="2165530"/>
            </a:xfrm>
            <a:prstGeom prst="downArrow">
              <a:avLst>
                <a:gd name="adj1" fmla="val 76361"/>
                <a:gd name="adj2" fmla="val 1618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Desenho de mercado setoriais que permitam o irrestrito investimento privado</a:t>
              </a: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8604085" y="3584992"/>
              <a:ext cx="2797315" cy="2165530"/>
            </a:xfrm>
            <a:prstGeom prst="downArrow">
              <a:avLst>
                <a:gd name="adj1" fmla="val 76361"/>
                <a:gd name="adj2" fmla="val 1618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Avaliação de Projetos e Planejamento de longo prazo claro, estável e intersetorial</a:t>
              </a: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2785659" y="3404512"/>
              <a:ext cx="729203" cy="705643"/>
            </a:xfrm>
            <a:prstGeom prst="ellipse">
              <a:avLst/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8"/>
            <p:cNvSpPr txBox="1"/>
            <p:nvPr/>
          </p:nvSpPr>
          <p:spPr>
            <a:xfrm>
              <a:off x="2880972" y="3480334"/>
              <a:ext cx="53857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211346" y="3404512"/>
              <a:ext cx="729203" cy="705643"/>
            </a:xfrm>
            <a:prstGeom prst="ellipse">
              <a:avLst/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8"/>
            <p:cNvSpPr txBox="1"/>
            <p:nvPr/>
          </p:nvSpPr>
          <p:spPr>
            <a:xfrm>
              <a:off x="6306659" y="3480334"/>
              <a:ext cx="53857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9639014" y="3404512"/>
              <a:ext cx="729203" cy="705643"/>
            </a:xfrm>
            <a:prstGeom prst="ellipse">
              <a:avLst/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8"/>
            <p:cNvSpPr txBox="1"/>
            <p:nvPr/>
          </p:nvSpPr>
          <p:spPr>
            <a:xfrm>
              <a:off x="9734327" y="3480334"/>
              <a:ext cx="53857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152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Desafios Globais para o Desenvolvimento da Infraestrutura</a:t>
            </a:r>
            <a:endParaRPr/>
          </a:p>
        </p:txBody>
      </p:sp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690825"/>
            <a:ext cx="7810500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4351875" y="1767025"/>
            <a:ext cx="3820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latin typeface="Calibri"/>
                <a:ea typeface="Calibri"/>
                <a:cs typeface="Calibri"/>
                <a:sym typeface="Calibri"/>
              </a:rPr>
              <a:t>Ambiente Institucional para Investimentos</a:t>
            </a:r>
            <a:endParaRPr sz="18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3437475" y="2833825"/>
            <a:ext cx="3820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latin typeface="Calibri"/>
                <a:ea typeface="Calibri"/>
                <a:cs typeface="Calibri"/>
                <a:sym typeface="Calibri"/>
              </a:rPr>
              <a:t>Recursos para Preparação de Projetos</a:t>
            </a:r>
            <a:endParaRPr sz="18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4275675" y="3595825"/>
            <a:ext cx="3820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latin typeface="Calibri"/>
                <a:ea typeface="Calibri"/>
                <a:cs typeface="Calibri"/>
                <a:sym typeface="Calibri"/>
              </a:rPr>
              <a:t>Planejamento de Infraestrutura e Priorização de Projetos</a:t>
            </a:r>
            <a:endParaRPr sz="18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3437475" y="4510225"/>
            <a:ext cx="3820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latin typeface="Calibri"/>
                <a:ea typeface="Calibri"/>
                <a:cs typeface="Calibri"/>
                <a:sym typeface="Calibri"/>
              </a:rPr>
              <a:t>Estudos de Viabilidade de Projetos (em portões)</a:t>
            </a:r>
            <a:endParaRPr sz="18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4275675" y="5348425"/>
            <a:ext cx="3820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1">
                <a:latin typeface="Calibri"/>
                <a:ea typeface="Calibri"/>
                <a:cs typeface="Calibri"/>
                <a:sym typeface="Calibri"/>
              </a:rPr>
              <a:t>Comunicação: engajamento de stakeholders</a:t>
            </a:r>
            <a:endParaRPr sz="1800" b="1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605225"/>
            <a:ext cx="2292683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30"/>
          <p:cNvCxnSpPr/>
          <p:nvPr/>
        </p:nvCxnSpPr>
        <p:spPr>
          <a:xfrm>
            <a:off x="10204142" y="4647162"/>
            <a:ext cx="0" cy="164668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30"/>
          <p:cNvCxnSpPr>
            <a:endCxn id="257" idx="0"/>
          </p:cNvCxnSpPr>
          <p:nvPr/>
        </p:nvCxnSpPr>
        <p:spPr>
          <a:xfrm>
            <a:off x="6317439" y="3519098"/>
            <a:ext cx="29400" cy="231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30"/>
          <p:cNvCxnSpPr/>
          <p:nvPr/>
        </p:nvCxnSpPr>
        <p:spPr>
          <a:xfrm>
            <a:off x="8247425" y="3513343"/>
            <a:ext cx="0" cy="278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30"/>
          <p:cNvCxnSpPr/>
          <p:nvPr/>
        </p:nvCxnSpPr>
        <p:spPr>
          <a:xfrm flipH="1">
            <a:off x="3519388" y="3508396"/>
            <a:ext cx="1" cy="133814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30"/>
          <p:cNvCxnSpPr/>
          <p:nvPr/>
        </p:nvCxnSpPr>
        <p:spPr>
          <a:xfrm flipH="1">
            <a:off x="1578194" y="3508396"/>
            <a:ext cx="1" cy="133814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30"/>
          <p:cNvCxnSpPr>
            <a:stCxn id="262" idx="2"/>
          </p:cNvCxnSpPr>
          <p:nvPr/>
        </p:nvCxnSpPr>
        <p:spPr>
          <a:xfrm flipH="1">
            <a:off x="4966905" y="1589087"/>
            <a:ext cx="300" cy="19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30"/>
          <p:cNvCxnSpPr/>
          <p:nvPr/>
        </p:nvCxnSpPr>
        <p:spPr>
          <a:xfrm>
            <a:off x="1578194" y="3508396"/>
            <a:ext cx="667445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30"/>
          <p:cNvSpPr/>
          <p:nvPr/>
        </p:nvSpPr>
        <p:spPr>
          <a:xfrm>
            <a:off x="4057819" y="678796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Secretário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Diogo Mac Cord</a:t>
            </a:r>
            <a:endParaRPr sz="1300" b="1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2601309" y="2118092"/>
            <a:ext cx="1818771" cy="9102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Chefe de Gabinete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Caio Oliveira</a:t>
            </a:r>
            <a:endParaRPr sz="1300" b="1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673503" y="3631541"/>
            <a:ext cx="1818771" cy="910291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Subsecret</a:t>
            </a: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de Planejamento da Infraestrutura Nacional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Fabiano Pompermayer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2601309" y="3631541"/>
            <a:ext cx="1818771" cy="910291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Subsecret</a:t>
            </a: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de Planejamento da </a:t>
            </a:r>
            <a:r>
              <a:rPr lang="pt-BR" sz="11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Infraestrut</a:t>
            </a: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Subnacional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Fabio Ono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5437453" y="3631541"/>
            <a:ext cx="1818771" cy="910291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Subsecret</a:t>
            </a: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de Inteligência Econômica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Sidney Caetano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7339571" y="3631541"/>
            <a:ext cx="1818771" cy="910291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Subsecret</a:t>
            </a: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de Regulação e Mercado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Gabriel Fiuza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9224685" y="2118092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Diretora de Assuntos Jurídicos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Savia Maria Rodrigues</a:t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650160" y="4719469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Coord. Geral de Planejamento Nacional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Raul Santos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5437453" y="4719469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Coord. Geral de Monitoram. de Resultados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Wilson Rotatori Correa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2601309" y="4719469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Coord. Geral de Planejamento Subnacional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Paulo Avila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7339571" y="4719469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Coord. Geral de Energia Elétrica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Christiany Faria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7343264" y="2118092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Diretor de Projetos Especiais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Bruno Sad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5437453" y="5838698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Coord. Geral de Inteligência Econômica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Rodrigo de Andrade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7339571" y="5838698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Coord. Geral de Logística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Edson Sobrinho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276" name="Google Shape;276;p30"/>
          <p:cNvCxnSpPr/>
          <p:nvPr/>
        </p:nvCxnSpPr>
        <p:spPr>
          <a:xfrm>
            <a:off x="8252648" y="4647162"/>
            <a:ext cx="195365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7" name="Google Shape;277;p30"/>
          <p:cNvSpPr/>
          <p:nvPr/>
        </p:nvSpPr>
        <p:spPr>
          <a:xfrm>
            <a:off x="9296919" y="4719469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Coord. Geral de Telecom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Nathalia Lobo</a:t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9296919" y="5838698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Coord. Geral de Saneamento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Cintia de Araujo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279" name="Google Shape;279;p30"/>
          <p:cNvCxnSpPr/>
          <p:nvPr/>
        </p:nvCxnSpPr>
        <p:spPr>
          <a:xfrm>
            <a:off x="3510694" y="1879524"/>
            <a:ext cx="662337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p30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267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</a:pPr>
            <a:r>
              <a:rPr lang="pt-BR"/>
              <a:t>Equipe SDI</a:t>
            </a:r>
            <a:endParaRPr/>
          </a:p>
        </p:txBody>
      </p:sp>
      <p:cxnSp>
        <p:nvCxnSpPr>
          <p:cNvPr id="281" name="Google Shape;281;p30"/>
          <p:cNvCxnSpPr>
            <a:endCxn id="264" idx="0"/>
          </p:cNvCxnSpPr>
          <p:nvPr/>
        </p:nvCxnSpPr>
        <p:spPr>
          <a:xfrm>
            <a:off x="3510695" y="1884392"/>
            <a:ext cx="0" cy="233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30"/>
          <p:cNvCxnSpPr/>
          <p:nvPr/>
        </p:nvCxnSpPr>
        <p:spPr>
          <a:xfrm>
            <a:off x="6420810" y="1884337"/>
            <a:ext cx="0" cy="23663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30"/>
          <p:cNvCxnSpPr/>
          <p:nvPr/>
        </p:nvCxnSpPr>
        <p:spPr>
          <a:xfrm>
            <a:off x="8252648" y="1882897"/>
            <a:ext cx="0" cy="23663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30"/>
          <p:cNvSpPr/>
          <p:nvPr/>
        </p:nvSpPr>
        <p:spPr>
          <a:xfrm>
            <a:off x="5453520" y="2118092"/>
            <a:ext cx="1818771" cy="910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Diretor de Relacionam. Institucional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Pedro Capeluppi</a:t>
            </a:r>
            <a:endParaRPr sz="1300" b="1" u="sng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285" name="Google Shape;285;p30"/>
          <p:cNvCxnSpPr/>
          <p:nvPr/>
        </p:nvCxnSpPr>
        <p:spPr>
          <a:xfrm>
            <a:off x="10135346" y="1888396"/>
            <a:ext cx="0" cy="23663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342323" y="86926"/>
            <a:ext cx="10515600" cy="107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20"/>
              <a:buFont typeface="Calibri"/>
              <a:buNone/>
            </a:pPr>
            <a:r>
              <a:rPr lang="pt-BR" sz="4320"/>
              <a:t>Planejamento Integrado de Infraestrutura</a:t>
            </a:r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1"/>
          </p:nvPr>
        </p:nvSpPr>
        <p:spPr>
          <a:xfrm>
            <a:off x="-38675" y="787400"/>
            <a:ext cx="12192000" cy="53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pt-BR" sz="3600"/>
              <a:t>Alinhamento de horizontes, cenários e critérios de priorização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pt-BR" sz="3600"/>
              <a:t>Avaliação de potenciais conflitos entre os planos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pt-BR" sz="3600"/>
              <a:t>Cálculo da indução econômica das carteiras setoriais</a:t>
            </a:r>
            <a:endParaRPr sz="3600"/>
          </a:p>
        </p:txBody>
      </p:sp>
      <p:graphicFrame>
        <p:nvGraphicFramePr>
          <p:cNvPr id="293" name="Google Shape;293;p31"/>
          <p:cNvGraphicFramePr/>
          <p:nvPr/>
        </p:nvGraphicFramePr>
        <p:xfrm>
          <a:off x="194533" y="1368197"/>
          <a:ext cx="11731350" cy="2103160"/>
        </p:xfrm>
        <a:graphic>
          <a:graphicData uri="http://schemas.openxmlformats.org/drawingml/2006/table">
            <a:tbl>
              <a:tblPr firstRow="1" bandRow="1">
                <a:noFill/>
                <a:tableStyleId>{9B8334F1-5215-40E4-97AB-848FC687D721}</a:tableStyleId>
              </a:tblPr>
              <a:tblGrid>
                <a:gridCol w="116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7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06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Plano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PNL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PAN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PNLP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PDE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PNE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Plansab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PNSH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PNRH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PlanMob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387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Setor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Logística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Aeroviário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Portos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Energia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Energia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Saneamento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Seg. Hídrica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Rec. Hídricos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Mobilidade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Horizonte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2025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2038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2042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2027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2030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(2050)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2033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2035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i="0" u="none" strike="noStrike" cap="none"/>
                        <a:t>2020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i="0" u="none" strike="noStrike" cap="none"/>
                        <a:t>(2035)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i="1" u="none" strike="noStrike" cap="none"/>
                        <a:t>Municípios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PIB (a.a.)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2,67%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4,5%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3,28%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3,0%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3,0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5,4%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u="none" strike="noStrike" cap="none"/>
                        <a:t>n.d.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i="0" u="none" strike="noStrike" cap="none"/>
                        <a:t>3,0</a:t>
                      </a:r>
                      <a:endParaRPr sz="1900" i="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i="0" u="none" strike="noStrike" cap="none"/>
                        <a:t>n.d.</a:t>
                      </a:r>
                      <a:endParaRPr sz="1900" i="0" u="none" strike="noStrike" cap="none"/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1354</Words>
  <Application>Microsoft Office PowerPoint</Application>
  <PresentationFormat>Widescreen</PresentationFormat>
  <Paragraphs>390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Open Sans Light</vt:lpstr>
      <vt:lpstr>Helvetica Neue</vt:lpstr>
      <vt:lpstr>Noto Sans Symbols</vt:lpstr>
      <vt:lpstr>Verdana</vt:lpstr>
      <vt:lpstr>Times New Roman</vt:lpstr>
      <vt:lpstr>Calibri</vt:lpstr>
      <vt:lpstr>Tema do Office</vt:lpstr>
      <vt:lpstr>White</vt:lpstr>
      <vt:lpstr>Subsecretaria de Planejamento da Infraestrutura Subnacional / SDI / SEPEC / ME  Juntos pelo Desenvolvimento da Infraestrutura Brasileira  Fórum Conjunto Consad/Conseplan 110º Fórum Nacional de Secretários de Estado        Junho 2019</vt:lpstr>
      <vt:lpstr>Ministério da Economia</vt:lpstr>
      <vt:lpstr>Apresentação do PowerPoint</vt:lpstr>
      <vt:lpstr>Investindo em Projetos</vt:lpstr>
      <vt:lpstr>Como? Precisamos investir em projetos</vt:lpstr>
      <vt:lpstr>Estratégia Desenhada</vt:lpstr>
      <vt:lpstr>Desafios Globais para o Desenvolvimento da Infraestrutura</vt:lpstr>
      <vt:lpstr>Equipe SDI</vt:lpstr>
      <vt:lpstr>Planejamento Integrado de Infraestrutura</vt:lpstr>
      <vt:lpstr>Planejamento Integrado de Infraestrutura</vt:lpstr>
      <vt:lpstr>Estratégia de Apoio ao Planejamento de Estados e Municípios</vt:lpstr>
      <vt:lpstr>Planejamento de Longo Prazo: planos de Estado e não de Governo</vt:lpstr>
      <vt:lpstr>Fatores Críticos da Qualidade do Planejamento</vt:lpstr>
      <vt:lpstr>Conteúdo: Temas Relevantes em um Planejamento</vt:lpstr>
      <vt:lpstr>Conteúdo: Temas Relevantes em um Planejamento</vt:lpstr>
      <vt:lpstr>Processo: Engajamento e Governança</vt:lpstr>
      <vt:lpstr>Produto: Indicação de Planos de Ação</vt:lpstr>
      <vt:lpstr>Importância Central do Plano de Longo Prazo</vt:lpstr>
      <vt:lpstr>Relação entre os Planos</vt:lpstr>
      <vt:lpstr>Ter Bons Projetos Implica...</vt:lpstr>
      <vt:lpstr>Estratégia de Apoio ao Planejamento de Estados e Municípios</vt:lpstr>
      <vt:lpstr>Estratégia de Apoio ao Planejamento de Estados e Municípios</vt:lpstr>
      <vt:lpstr>“Os Planos são de pouca importância, mas o Planejamento é Essencial”</vt:lpstr>
      <vt:lpstr>Apresentação do PowerPoint</vt:lpstr>
      <vt:lpstr>Meta de estoque de infraestrutura (% PIB) Importante: para crescer em estoque % do PIB, Investimento &gt; (Deprec. + Crescim.)</vt:lpstr>
      <vt:lpstr>Planejamento Integrado de Infraestrutura</vt:lpstr>
      <vt:lpstr>Arena das Decisões Estratégicas sobre  Infraestrutura Econômica</vt:lpstr>
      <vt:lpstr>Trabalhando juntos para gerar valor ao país</vt:lpstr>
      <vt:lpstr>Priorização da Carteira</vt:lpstr>
      <vt:lpstr>Atribuições da Subsecretaria de Planejamento da Infraestrutura Subnacional (SPIS)</vt:lpstr>
      <vt:lpstr>Percepção da qualidade da infraestrutura - Ranking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Subsecretaria de Planejamento da Infraestrutura Subnacional / SDI / SEPEC / ME  Juntos pelo Desenvolvimento da Infraestrutura Brasileira  Fórum Conjunto Consad/Conseplan 110º Fórum Nacional de Secretários de Estado        Junho 2019</dc:title>
  <dc:creator>Ana Paula</dc:creator>
  <cp:lastModifiedBy>consad consad</cp:lastModifiedBy>
  <cp:revision>3</cp:revision>
  <dcterms:modified xsi:type="dcterms:W3CDTF">2019-06-10T16:08:05Z</dcterms:modified>
</cp:coreProperties>
</file>