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43" r:id="rId3"/>
    <p:sldId id="344" r:id="rId4"/>
    <p:sldId id="335" r:id="rId5"/>
    <p:sldId id="336" r:id="rId6"/>
    <p:sldId id="338" r:id="rId7"/>
    <p:sldId id="339" r:id="rId8"/>
    <p:sldId id="340" r:id="rId9"/>
    <p:sldId id="342" r:id="rId10"/>
    <p:sldId id="345" r:id="rId11"/>
    <p:sldId id="261" r:id="rId12"/>
  </p:sldIdLst>
  <p:sldSz cx="12192000" cy="6858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  <a:prstGeom prst="rect">
            <a:avLst/>
          </a:prstGeom>
        </p:spPr>
        <p:txBody>
          <a:bodyPr lIns="94755" tIns="47378" rIns="94755" bIns="47378"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7" cy="4605575"/>
          </a:xfrm>
          <a:prstGeom prst="rect">
            <a:avLst/>
          </a:prstGeom>
        </p:spPr>
        <p:txBody>
          <a:bodyPr lIns="94755" tIns="47378" rIns="94755" bIns="4737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6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36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17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32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33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4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5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4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Imagem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ítulo 1"/>
          <p:cNvSpPr txBox="1">
            <a:spLocks noGrp="1"/>
          </p:cNvSpPr>
          <p:nvPr>
            <p:ph type="ctrTitle"/>
          </p:nvPr>
        </p:nvSpPr>
        <p:spPr>
          <a:xfrm>
            <a:off x="323518" y="623461"/>
            <a:ext cx="10489083" cy="19833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5400" b="1">
                <a:solidFill>
                  <a:srgbClr val="00582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pt-BR" dirty="0"/>
              <a:t>SECRETARIA DE GESTÃO E DESEMPENHO DE PESSOAL</a:t>
            </a:r>
            <a:br>
              <a:rPr dirty="0"/>
            </a:br>
            <a:endParaRPr dirty="0"/>
          </a:p>
        </p:txBody>
      </p:sp>
      <p:sp>
        <p:nvSpPr>
          <p:cNvPr id="106" name="Título 1"/>
          <p:cNvSpPr txBox="1"/>
          <p:nvPr/>
        </p:nvSpPr>
        <p:spPr>
          <a:xfrm>
            <a:off x="325840" y="4209918"/>
            <a:ext cx="7529977" cy="1115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3000">
                <a:solidFill>
                  <a:srgbClr val="00582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Secretaria Especial de Desburocratização, Gestão e Governo Digital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Desafio – a necessária modernização da gestão pública</a:t>
            </a:r>
            <a:endParaRPr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65211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1370252" y="3104691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FF0000"/>
                </a:solidFill>
                <a:latin typeface="Lato Regular"/>
                <a:ea typeface="Times New Roman" panose="02020603050405020304" pitchFamily="18" charset="0"/>
                <a:cs typeface="Times New Roman" panose="02020603050405020304" pitchFamily="18" charset="0"/>
              </a:rPr>
              <a:t>Foco no resultado, não no processo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70251" y="2247279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445469"/>
                </a:solidFill>
                <a:latin typeface="Lato Regular"/>
                <a:ea typeface="Times New Roman" panose="02020603050405020304" pitchFamily="18" charset="0"/>
                <a:cs typeface="Times New Roman" panose="02020603050405020304" pitchFamily="18" charset="0"/>
              </a:rPr>
              <a:t>Simplificação e racionalização</a:t>
            </a:r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70251" y="1389868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FF0000"/>
                </a:solidFill>
                <a:latin typeface="Lato Regular"/>
                <a:cs typeface="Times New Roman" panose="02020603050405020304" pitchFamily="18" charset="0"/>
              </a:rPr>
              <a:t>Flexibilidade e mobilidade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70250" y="4823351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FF0000"/>
                </a:solidFill>
                <a:latin typeface="Lato Regular"/>
                <a:ea typeface="Times New Roman" panose="02020603050405020304" pitchFamily="18" charset="0"/>
                <a:cs typeface="Times New Roman" panose="02020603050405020304" pitchFamily="18" charset="0"/>
              </a:rPr>
              <a:t>Incentivos adequados e estimulantes</a:t>
            </a:r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FF606-5786-40BA-8082-E587A66B173E}"/>
              </a:ext>
            </a:extLst>
          </p:cNvPr>
          <p:cNvSpPr/>
          <p:nvPr/>
        </p:nvSpPr>
        <p:spPr>
          <a:xfrm>
            <a:off x="1370251" y="3962102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445469"/>
                </a:solidFill>
                <a:latin typeface="Lato Regular"/>
                <a:ea typeface="Times New Roman" panose="02020603050405020304" pitchFamily="18" charset="0"/>
                <a:cs typeface="Times New Roman" panose="02020603050405020304" pitchFamily="18" charset="0"/>
              </a:rPr>
              <a:t>Verdadeira gestão de desempenho</a:t>
            </a:r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BB2D7F-B899-40BA-AB40-EDCFF7DF6E14}"/>
              </a:ext>
            </a:extLst>
          </p:cNvPr>
          <p:cNvSpPr/>
          <p:nvPr/>
        </p:nvSpPr>
        <p:spPr>
          <a:xfrm>
            <a:off x="1370250" y="5676925"/>
            <a:ext cx="9734351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400" b="1" dirty="0">
                <a:solidFill>
                  <a:srgbClr val="445469"/>
                </a:solidFill>
                <a:latin typeface="Lato Regular"/>
                <a:ea typeface="Times New Roman" panose="02020603050405020304" pitchFamily="18" charset="0"/>
                <a:cs typeface="Times New Roman" panose="02020603050405020304" pitchFamily="18" charset="0"/>
              </a:rPr>
              <a:t>Atração de talentos</a:t>
            </a:r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77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m 1" descr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Catálogo de Soluções da SGP</a:t>
            </a:r>
            <a:endParaRPr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65211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8" name="Imagem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8" y="2725149"/>
            <a:ext cx="1016786" cy="738075"/>
          </a:xfrm>
          <a:prstGeom prst="rect">
            <a:avLst/>
          </a:prstGeom>
          <a:noFill/>
        </p:spPr>
      </p:pic>
      <p:pic>
        <p:nvPicPr>
          <p:cNvPr id="22" name="Imagem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741" r="38767" b="31650"/>
          <a:stretch/>
        </p:blipFill>
        <p:spPr>
          <a:xfrm>
            <a:off x="6615498" y="2809731"/>
            <a:ext cx="1483613" cy="1124546"/>
          </a:xfrm>
          <a:prstGeom prst="rect">
            <a:avLst/>
          </a:prstGeom>
        </p:spPr>
      </p:pic>
      <p:pic>
        <p:nvPicPr>
          <p:cNvPr id="24" name="Imagem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85" y="3857209"/>
            <a:ext cx="1068070" cy="1381125"/>
          </a:xfrm>
          <a:prstGeom prst="rect">
            <a:avLst/>
          </a:prstGeom>
        </p:spPr>
      </p:pic>
      <p:pic>
        <p:nvPicPr>
          <p:cNvPr id="25" name="Imagem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44" y="1309323"/>
            <a:ext cx="1834921" cy="1295308"/>
          </a:xfrm>
          <a:prstGeom prst="rect">
            <a:avLst/>
          </a:prstGeom>
        </p:spPr>
      </p:pic>
      <p:pic>
        <p:nvPicPr>
          <p:cNvPr id="27" name="Imagem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57" y="4240474"/>
            <a:ext cx="1930400" cy="1381125"/>
          </a:xfrm>
          <a:prstGeom prst="rect">
            <a:avLst/>
          </a:prstGeom>
        </p:spPr>
      </p:pic>
      <p:pic>
        <p:nvPicPr>
          <p:cNvPr id="28" name="Imagem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36" y="1256300"/>
            <a:ext cx="1862300" cy="1254029"/>
          </a:xfrm>
          <a:prstGeom prst="rect">
            <a:avLst/>
          </a:prstGeom>
        </p:spPr>
      </p:pic>
      <p:pic>
        <p:nvPicPr>
          <p:cNvPr id="29" name="Imagem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95" y="2416685"/>
            <a:ext cx="1935042" cy="1323004"/>
          </a:xfrm>
          <a:prstGeom prst="rect">
            <a:avLst/>
          </a:prstGeom>
        </p:spPr>
      </p:pic>
      <p:pic>
        <p:nvPicPr>
          <p:cNvPr id="30" name="Imagem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89" y="4545860"/>
            <a:ext cx="1670050" cy="758825"/>
          </a:xfrm>
          <a:prstGeom prst="rect">
            <a:avLst/>
          </a:prstGeom>
        </p:spPr>
      </p:pic>
      <p:pic>
        <p:nvPicPr>
          <p:cNvPr id="31" name="Imagem 3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7" y="3204927"/>
            <a:ext cx="1599642" cy="1053153"/>
          </a:xfrm>
          <a:prstGeom prst="rect">
            <a:avLst/>
          </a:prstGeom>
        </p:spPr>
      </p:pic>
      <p:pic>
        <p:nvPicPr>
          <p:cNvPr id="32" name="Imagem 3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1" y="5710916"/>
            <a:ext cx="1733560" cy="640413"/>
          </a:xfrm>
          <a:prstGeom prst="rect">
            <a:avLst/>
          </a:prstGeom>
        </p:spPr>
      </p:pic>
      <p:pic>
        <p:nvPicPr>
          <p:cNvPr id="42" name="Imagem 4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3" y="4251193"/>
            <a:ext cx="1611870" cy="812867"/>
          </a:xfrm>
          <a:prstGeom prst="rect">
            <a:avLst/>
          </a:prstGeom>
        </p:spPr>
      </p:pic>
      <p:pic>
        <p:nvPicPr>
          <p:cNvPr id="43" name="Imagem 4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04" y="4179371"/>
            <a:ext cx="805767" cy="956326"/>
          </a:xfrm>
          <a:prstGeom prst="rect">
            <a:avLst/>
          </a:prstGeom>
          <a:noFill/>
        </p:spPr>
      </p:pic>
      <p:pic>
        <p:nvPicPr>
          <p:cNvPr id="45" name="Imagem 4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17" y="3610677"/>
            <a:ext cx="934112" cy="9698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79" y="2338995"/>
            <a:ext cx="1679766" cy="11755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16" y="2125919"/>
            <a:ext cx="1967257" cy="13767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7" y="2813134"/>
            <a:ext cx="1836582" cy="12872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44" y="4573994"/>
            <a:ext cx="1971082" cy="13815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59" y="2009057"/>
            <a:ext cx="1597632" cy="11197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0" y="5339663"/>
            <a:ext cx="1942051" cy="13611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35" y="5339663"/>
            <a:ext cx="1633628" cy="114329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5" y="3378594"/>
            <a:ext cx="1711847" cy="11980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09" y="949420"/>
            <a:ext cx="1683399" cy="117812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" y="4110790"/>
            <a:ext cx="1496875" cy="104759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0" y="1994144"/>
            <a:ext cx="1577888" cy="110428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8" y="5274241"/>
            <a:ext cx="1513853" cy="105947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64" y="5309154"/>
            <a:ext cx="1621074" cy="1134511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146915" y="874909"/>
            <a:ext cx="52284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Mais de 28 soluções para o serviço público</a:t>
            </a:r>
          </a:p>
        </p:txBody>
      </p:sp>
    </p:spTree>
    <p:extLst>
      <p:ext uri="{BB962C8B-B14F-4D97-AF65-F5344CB8AC3E}">
        <p14:creationId xmlns:p14="http://schemas.microsoft.com/office/powerpoint/2010/main" val="29555954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Entregas realizadas em 2019 </a:t>
            </a:r>
            <a:endParaRPr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65211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30" name="Imagem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5" y="3895063"/>
            <a:ext cx="1670050" cy="758825"/>
          </a:xfrm>
          <a:prstGeom prst="rect">
            <a:avLst/>
          </a:prstGeom>
        </p:spPr>
      </p:pic>
      <p:pic>
        <p:nvPicPr>
          <p:cNvPr id="31" name="Imagem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9" y="2371964"/>
            <a:ext cx="1975539" cy="1497694"/>
          </a:xfrm>
          <a:prstGeom prst="rect">
            <a:avLst/>
          </a:prstGeom>
        </p:spPr>
      </p:pic>
      <p:pic>
        <p:nvPicPr>
          <p:cNvPr id="32" name="Imagem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8" y="2706737"/>
            <a:ext cx="1926024" cy="903566"/>
          </a:xfrm>
          <a:prstGeom prst="rect">
            <a:avLst/>
          </a:prstGeom>
        </p:spPr>
      </p:pic>
      <p:pic>
        <p:nvPicPr>
          <p:cNvPr id="42" name="Imagem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07" y="2142550"/>
            <a:ext cx="1855085" cy="12312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60" y="1529176"/>
            <a:ext cx="2314624" cy="162230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0" b="31668"/>
          <a:stretch/>
        </p:blipFill>
        <p:spPr>
          <a:xfrm>
            <a:off x="8054277" y="4555545"/>
            <a:ext cx="2005892" cy="1012738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146915" y="874909"/>
            <a:ext cx="52284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Sendo 8 entregues só em 2019</a:t>
            </a:r>
          </a:p>
        </p:txBody>
      </p:sp>
      <p:pic>
        <p:nvPicPr>
          <p:cNvPr id="36" name="Imagem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92" y="4835187"/>
            <a:ext cx="1123859" cy="1092648"/>
          </a:xfrm>
          <a:prstGeom prst="rect">
            <a:avLst/>
          </a:prstGeom>
        </p:spPr>
      </p:pic>
      <p:pic>
        <p:nvPicPr>
          <p:cNvPr id="37" name="Imagem 3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43" y="4086227"/>
            <a:ext cx="1547490" cy="135834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8302273" y="5524661"/>
            <a:ext cx="166751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spc="0" normalizeH="0" baseline="0" dirty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Carteira Funcional Digital</a:t>
            </a:r>
          </a:p>
        </p:txBody>
      </p:sp>
    </p:spTree>
    <p:extLst>
      <p:ext uri="{BB962C8B-B14F-4D97-AF65-F5344CB8AC3E}">
        <p14:creationId xmlns:p14="http://schemas.microsoft.com/office/powerpoint/2010/main" val="1906372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  <a:sym typeface="Calibri"/>
              </a:rPr>
              <a:t>Movimentação para compor Força de Trabalho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51406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20" name="Imagem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4" y="1943663"/>
            <a:ext cx="3028849" cy="221926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359229" y="974743"/>
            <a:ext cx="11974286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Busca viabilizar a movimentação dos servidores e empregados de órgãos e entidades da Administração Pública e promover a otimização da força de trabalho.</a:t>
            </a:r>
          </a:p>
        </p:txBody>
      </p:sp>
      <p:pic>
        <p:nvPicPr>
          <p:cNvPr id="34" name="Imagem" descr="Imagem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319" y="555790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tângulo 6"/>
          <p:cNvSpPr/>
          <p:nvPr/>
        </p:nvSpPr>
        <p:spPr>
          <a:xfrm>
            <a:off x="3368842" y="1907167"/>
            <a:ext cx="773576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Alternativa a realização de concursos públicos</a:t>
            </a:r>
            <a:endParaRPr lang="pt-BR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Alocação eficaz resulta em maior produtividade do quadro de pessoal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Maior celeridade na recomposição da força de trabalho em situações emergenciais</a:t>
            </a:r>
          </a:p>
          <a:p>
            <a:endParaRPr lang="pt-B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16796" y="5932367"/>
            <a:ext cx="2883016" cy="646983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Modelo replicável para estados e municípios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5041720" y="4285893"/>
            <a:ext cx="2253915" cy="229345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46397" y="4696103"/>
            <a:ext cx="185339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/>
              <a:t>Cerca de 400</a:t>
            </a: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movimentações já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realizadas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957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2" y="2178700"/>
            <a:ext cx="3150697" cy="2876864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95663" y="2595202"/>
            <a:ext cx="2133600" cy="1819711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ea typeface="+mn-ea"/>
                <a:cs typeface="Lato Regular"/>
                <a:sym typeface="Calibri"/>
              </a:rPr>
              <a:t>Certificado Digital para Servidores Públicos</a:t>
            </a:r>
            <a:endParaRPr b="1" dirty="0">
              <a:solidFill>
                <a:schemeClr val="accent6">
                  <a:lumMod val="50000"/>
                </a:schemeClr>
              </a:solidFill>
              <a:latin typeface="Lato Regular"/>
              <a:ea typeface="+mn-ea"/>
              <a:cs typeface="Lato Regular"/>
              <a:sym typeface="Calibri"/>
            </a:endParaRPr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40524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-337457" y="898540"/>
            <a:ext cx="120185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Processo simplificado que agiliza e reduz o custo de emissão, possibilitando a utilização da certificação digital pelos servidores, no acesso aos sistemas de governo.</a:t>
            </a:r>
          </a:p>
        </p:txBody>
      </p:sp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4" y="3080554"/>
            <a:ext cx="1821720" cy="1034245"/>
          </a:xfrm>
          <a:prstGeom prst="rect">
            <a:avLst/>
          </a:prstGeom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4106279" y="1920293"/>
            <a:ext cx="71633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445469"/>
                </a:solidFill>
                <a:latin typeface="Lato Regular"/>
                <a:cs typeface="Lato Regular"/>
              </a:rPr>
              <a:t>Dispensa a necessidade do “token”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445469"/>
                </a:solidFill>
                <a:latin typeface="Lato Regular"/>
                <a:cs typeface="Lato Regular"/>
              </a:rPr>
              <a:t>Processo realizado de forma eletrônica, sem o uso de papel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445469"/>
                </a:solidFill>
                <a:latin typeface="Lato Regular"/>
                <a:cs typeface="Lato Regular"/>
              </a:rPr>
              <a:t>Eliminação dos gastos com deslocamento e otimização do tempo do servidor, que não precisará se ausentar do local de trabalho para obter </a:t>
            </a:r>
            <a:r>
              <a:rPr lang="pt-BR" sz="1600" b="1" dirty="0">
                <a:solidFill>
                  <a:srgbClr val="445469"/>
                </a:solidFill>
                <a:latin typeface="Lato Regular"/>
                <a:cs typeface="Lato Regular"/>
              </a:rPr>
              <a:t>a certificação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445469"/>
                </a:solidFill>
                <a:latin typeface="Lato Regular"/>
                <a:cs typeface="Lato Regular"/>
              </a:rPr>
              <a:t>Expectativa de economia aproximada em R$ 0.5 milhão com a substituição de mais de 15 mil certificados, que vencerão entre 2019 e 2024</a:t>
            </a:r>
            <a:endParaRPr lang="pt-BR" sz="1600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endParaRPr lang="pt-B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" descr="Imagem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14" y="5307629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aixaDeTexto 16"/>
          <p:cNvSpPr txBox="1"/>
          <p:nvPr/>
        </p:nvSpPr>
        <p:spPr>
          <a:xfrm>
            <a:off x="1770415" y="5619139"/>
            <a:ext cx="2620628" cy="646983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Modelo replicável para estados e municípios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6707034" y="4472410"/>
            <a:ext cx="2253915" cy="229345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991798" y="4835433"/>
            <a:ext cx="1853398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Economia de R$0.5 milhões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16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+ de 15 mil certificados que serão substituídos </a:t>
            </a:r>
          </a:p>
        </p:txBody>
      </p:sp>
    </p:spTree>
    <p:extLst>
      <p:ext uri="{BB962C8B-B14F-4D97-AF65-F5344CB8AC3E}">
        <p14:creationId xmlns:p14="http://schemas.microsoft.com/office/powerpoint/2010/main" val="17896987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  <a:sym typeface="Calibri"/>
              </a:rPr>
              <a:t>Sistema de Registro Eletrônico de Frequência – SISREF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51406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500414" y="936171"/>
            <a:ext cx="1053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Ferramenta com o objetivo de promover o controle de assiduidade e pontualidade dos servidores, estagiários e demais colaboradores.</a:t>
            </a:r>
          </a:p>
        </p:txBody>
      </p:sp>
      <p:pic>
        <p:nvPicPr>
          <p:cNvPr id="12" name="Imagem" descr="Imagem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56" y="5351424"/>
            <a:ext cx="1654772" cy="165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aixaDeTexto 12"/>
          <p:cNvSpPr txBox="1"/>
          <p:nvPr/>
        </p:nvSpPr>
        <p:spPr>
          <a:xfrm>
            <a:off x="1983996" y="5700248"/>
            <a:ext cx="2269594" cy="919398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Modelo replicável para estados e municípios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86285" y="1904392"/>
            <a:ext cx="7918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PT" sz="2000" b="1" dirty="0">
                <a:solidFill>
                  <a:srgbClr val="445469"/>
                </a:solidFill>
                <a:latin typeface="Lato Regular"/>
                <a:cs typeface="Lato Regular"/>
              </a:rPr>
              <a:t>Registro </a:t>
            </a:r>
            <a:r>
              <a:rPr lang="pt-PT" sz="2000" b="1" i="1" dirty="0">
                <a:solidFill>
                  <a:srgbClr val="445469"/>
                </a:solidFill>
                <a:latin typeface="Lato Regular"/>
                <a:cs typeface="Lato Regular"/>
              </a:rPr>
              <a:t>on line </a:t>
            </a:r>
            <a:r>
              <a:rPr lang="pt-PT" sz="2000" b="1" dirty="0">
                <a:solidFill>
                  <a:srgbClr val="445469"/>
                </a:solidFill>
                <a:latin typeface="Lato Regular"/>
                <a:cs typeface="Lato Regular"/>
              </a:rPr>
              <a:t>de comparecimento ao trabalho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PT" sz="2000" b="1" dirty="0">
                <a:solidFill>
                  <a:srgbClr val="445469"/>
                </a:solidFill>
                <a:latin typeface="Lato Regular"/>
                <a:cs typeface="Lato Regular"/>
              </a:rPr>
              <a:t>Eliminação da mao de obra para o trabalho de lançamento das frequências, e do uso de papel para homologação dos pontos</a:t>
            </a:r>
            <a:endParaRPr lang="pt-BR" sz="20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5707467" y="3668337"/>
            <a:ext cx="2253915" cy="229345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6012144" y="4078547"/>
            <a:ext cx="185339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Etapa 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/>
              <a:t>10 órgãos da APF até Julho/2019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7865542" y="3625088"/>
            <a:ext cx="2253915" cy="229345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66059" y="4178160"/>
            <a:ext cx="185339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+ de 28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mil usuários serão cadastrados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" y="2038518"/>
            <a:ext cx="3077353" cy="2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66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  <a:sym typeface="Calibri"/>
              </a:rPr>
              <a:t>SIGEPE – Legis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51406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-391887" y="898541"/>
            <a:ext cx="11974286" cy="102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Repositório de legislação de gestão de pessoas que possibilita a elaboração, o processamento, a disseminação e o armazenamento de atos normativos, visando transparência e preservação das informações de forma padronizada e unificada.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96127" y="2089289"/>
            <a:ext cx="810126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Desburocratizar e simplificar o processo de publicação de atos normativos, em atendimento aos princípios da transparência e publicidade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Aderência aos padrões do Conselho Nacional de Arquivos (</a:t>
            </a:r>
            <a:r>
              <a:rPr lang="pt-BR" b="1" dirty="0" err="1">
                <a:solidFill>
                  <a:srgbClr val="445469"/>
                </a:solidFill>
                <a:latin typeface="Lato Regular"/>
                <a:cs typeface="Lato Regular"/>
              </a:rPr>
              <a:t>Conarq</a:t>
            </a: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Facilita as buscas de atos normativos de gestão de pessoas</a:t>
            </a:r>
          </a:p>
        </p:txBody>
      </p:sp>
      <p:pic>
        <p:nvPicPr>
          <p:cNvPr id="17" name="Imagem" descr="Imagem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14" y="5564109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ixaDeTexto 17"/>
          <p:cNvSpPr txBox="1"/>
          <p:nvPr/>
        </p:nvSpPr>
        <p:spPr>
          <a:xfrm>
            <a:off x="1904477" y="5875619"/>
            <a:ext cx="2620628" cy="646983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Modelo replicável para estados e municípios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6527508" y="4229145"/>
            <a:ext cx="2253915" cy="229345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832185" y="4639355"/>
            <a:ext cx="1853398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Cerca de 10.500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atos normativos estão hoje disponíveis para consulta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" y="2535148"/>
            <a:ext cx="2662161" cy="10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71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7105024" y="4516435"/>
            <a:ext cx="2253915" cy="2293457"/>
          </a:xfrm>
          <a:prstGeom prst="rect">
            <a:avLst/>
          </a:prstGeom>
        </p:spPr>
      </p:pic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  <a:sym typeface="Calibri"/>
              </a:rPr>
              <a:t>SIGEPE – Mobile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51406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-337458" y="423525"/>
            <a:ext cx="12361015" cy="146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endParaRPr lang="pt-BR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Aplicativo que oferece uma forma prática e ágil para que o servidor, aposentado e pensionista consulte diversas informações, além de um novo canal de comunicação, por meio da Central de Mensagens.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63063" y="1828676"/>
            <a:ext cx="73353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Consulta de pagamento de folha a qualquer momento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Acompanhamento das consignações averbadas no contracheque, evitando fraudes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Economia na produção e envio de contracheques e comprovantes de rendimentos anuais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45469"/>
                </a:solidFill>
                <a:latin typeface="Lato Regular"/>
                <a:cs typeface="Lato Regular"/>
              </a:rPr>
              <a:t>Atualização imediata de dados cadastrais inconsistentes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41785" y="5001444"/>
            <a:ext cx="185339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5 milhões de acessos/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mês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000" b="1" baseline="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590 mil usuários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7" y="5956275"/>
            <a:ext cx="1386540" cy="2857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16" y="5696593"/>
            <a:ext cx="823191" cy="6394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39" y="5072413"/>
            <a:ext cx="453785" cy="45378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7" y="5222349"/>
            <a:ext cx="1386540" cy="28570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52449" y="4929238"/>
            <a:ext cx="12019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52448" y="5663164"/>
            <a:ext cx="12019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9" y="2262509"/>
            <a:ext cx="3077353" cy="21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79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8950" r="19230" b="16967"/>
          <a:stretch/>
        </p:blipFill>
        <p:spPr>
          <a:xfrm>
            <a:off x="7105024" y="4516435"/>
            <a:ext cx="2253915" cy="2293457"/>
          </a:xfrm>
          <a:prstGeom prst="rect">
            <a:avLst/>
          </a:prstGeom>
        </p:spPr>
      </p:pic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  <a:sym typeface="Calibri"/>
              </a:rPr>
              <a:t>SIGEPE – Carteira Funcional Digital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751406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-337458" y="423525"/>
            <a:ext cx="12361015" cy="146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endParaRPr lang="pt-BR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  <a:p>
            <a:pPr marL="900430" marR="539115" algn="just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Aplicativo que disponibiliza a identidade funcional do servidor sempre atualizada, com dados do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Sigepe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 e foto tirada pelo aplicativo, permitindo circulação em todos os Ministérios que utilizem a base SIAPE.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63063" y="1931110"/>
            <a:ext cx="73353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Identidade Funcional sempre atualizada (informações e foto); </a:t>
            </a:r>
            <a:endParaRPr lang="pt-BR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Ampliação da acuracidade na identificação do servidor, com a mitigação de fraudes de falsa identidade;</a:t>
            </a:r>
            <a:endParaRPr lang="pt-BR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445469"/>
                </a:solidFill>
                <a:latin typeface="Lato Regular"/>
                <a:cs typeface="Lato Regular"/>
              </a:rPr>
              <a:t>Redução de custo na emissão de identidades funcionais - física; 40 mil usuários desde 21 de maio de 2019</a:t>
            </a:r>
            <a:endParaRPr lang="pt-BR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41785" y="5001444"/>
            <a:ext cx="185339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+ 40</a:t>
            </a:r>
            <a:r>
              <a:rPr kumimoji="0" lang="pt-BR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mil usuários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000" b="1" baseline="0" dirty="0"/>
          </a:p>
        </p:txBody>
      </p:sp>
      <p:pic>
        <p:nvPicPr>
          <p:cNvPr id="16" name="Imagem 15" descr="C:\Users\01411253140\Desktop\Carteira Funcional - Image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5" y="2023077"/>
            <a:ext cx="2788524" cy="430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5090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573</Words>
  <Application>Microsoft Office PowerPoint</Application>
  <PresentationFormat>Widescreen</PresentationFormat>
  <Paragraphs>65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 Regular</vt:lpstr>
      <vt:lpstr>Tema do Office</vt:lpstr>
      <vt:lpstr>SECRETARIA DE GESTÃO E DESEMPENHO DE PESSOAL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Impacto</dc:title>
  <dc:creator>Vinicius Augusto Nunes Pecora</dc:creator>
  <cp:lastModifiedBy>consad consad</cp:lastModifiedBy>
  <cp:revision>127</cp:revision>
  <cp:lastPrinted>2019-05-08T13:01:57Z</cp:lastPrinted>
  <dcterms:modified xsi:type="dcterms:W3CDTF">2019-06-10T16:11:15Z</dcterms:modified>
</cp:coreProperties>
</file>