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notesMasterIdLst>
    <p:notesMasterId r:id="rId28"/>
  </p:notesMasterIdLst>
  <p:sldIdLst>
    <p:sldId id="256" r:id="rId2"/>
    <p:sldId id="274" r:id="rId3"/>
    <p:sldId id="275" r:id="rId4"/>
    <p:sldId id="277" r:id="rId5"/>
    <p:sldId id="278" r:id="rId6"/>
    <p:sldId id="279" r:id="rId7"/>
    <p:sldId id="276" r:id="rId8"/>
    <p:sldId id="304" r:id="rId9"/>
    <p:sldId id="294" r:id="rId10"/>
    <p:sldId id="281" r:id="rId11"/>
    <p:sldId id="282" r:id="rId12"/>
    <p:sldId id="299" r:id="rId13"/>
    <p:sldId id="283" r:id="rId14"/>
    <p:sldId id="284" r:id="rId15"/>
    <p:sldId id="285" r:id="rId16"/>
    <p:sldId id="295" r:id="rId17"/>
    <p:sldId id="286" r:id="rId18"/>
    <p:sldId id="287" r:id="rId19"/>
    <p:sldId id="300" r:id="rId20"/>
    <p:sldId id="288" r:id="rId21"/>
    <p:sldId id="302" r:id="rId22"/>
    <p:sldId id="301" r:id="rId23"/>
    <p:sldId id="297" r:id="rId24"/>
    <p:sldId id="303" r:id="rId25"/>
    <p:sldId id="289" r:id="rId26"/>
    <p:sldId id="29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006600"/>
    <a:srgbClr val="C3C7C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ropbox\SET\Comsefaz\Cotepe%20-%20pasta%20compartilhada\5&#170;%20Extraordin&#225;ria%20COMSEFAZ\Previd&#234;ncia\Arquivos%20auxiliares\Distribui&#231;&#227;o%20de%20Receitas%20-%20hist&#243;ric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ropbox\SET\Comsefaz\Cotepe%20-%20pasta%20compartilhada\5&#170;%20Extraordin&#225;ria%20COMSEFAZ\Previd&#234;ncia\Arquivos%20auxiliares\Distribui&#231;&#227;o%20de%20Receitas%20-%20hist&#243;ric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ropbox\SET\Comsefaz\Cotepe%20-%20pasta%20compartilhada\5&#170;%20Extraordin&#225;ria%20COMSEFAZ\Previd&#234;ncia\Arquivos%20auxiliares\Distribui&#231;&#227;o%20de%20Receitas%20-%20hist&#243;ric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ropbox\SET\Comsefaz\Cotepe%20-%20pasta%20compartilhada\5&#170;%20Extraordin&#225;ria%20COMSEFAZ\Previd&#234;ncia\Arquivos%20auxiliares\Distribui&#231;&#227;o%20de%20Receitas%20-%20hist&#243;ri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945521018813228E-2"/>
          <c:y val="0.23559692572927005"/>
          <c:w val="0.76946856938036223"/>
          <c:h val="0.69430767336235688"/>
        </c:manualLayout>
      </c:layout>
      <c:pie3DChart>
        <c:varyColors val="1"/>
        <c:ser>
          <c:idx val="0"/>
          <c:order val="0"/>
          <c:tx>
            <c:strRef>
              <c:f>Plan1!$D$15</c:f>
              <c:strCache>
                <c:ptCount val="1"/>
                <c:pt idx="0">
                  <c:v>Média 1952-1964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2493438320209982E-3"/>
                  <c:y val="-0.13485163312919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00-48A2-BFF5-F94AE28CB6D0}"/>
                </c:ext>
              </c:extLst>
            </c:dLbl>
            <c:dLbl>
              <c:idx val="1"/>
              <c:layout>
                <c:manualLayout>
                  <c:x val="-1.1812773403324584E-2"/>
                  <c:y val="6.0222732575094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00-48A2-BFF5-F94AE28CB6D0}"/>
                </c:ext>
              </c:extLst>
            </c:dLbl>
            <c:dLbl>
              <c:idx val="2"/>
              <c:layout>
                <c:manualLayout>
                  <c:x val="1.3388670166229221E-2"/>
                  <c:y val="-3.9896471274424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00-48A2-BFF5-F94AE28CB6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Plan1!$E$6:$G$6</c:f>
              <c:strCache>
                <c:ptCount val="3"/>
                <c:pt idx="0">
                  <c:v>União</c:v>
                </c:pt>
                <c:pt idx="1">
                  <c:v>Estados</c:v>
                </c:pt>
                <c:pt idx="2">
                  <c:v>Municípios</c:v>
                </c:pt>
              </c:strCache>
            </c:strRef>
          </c:cat>
          <c:val>
            <c:numRef>
              <c:f>Plan1!$E$15:$G$15</c:f>
              <c:numCache>
                <c:formatCode>0%</c:formatCode>
                <c:ptCount val="3"/>
                <c:pt idx="0">
                  <c:v>0.47800000000000004</c:v>
                </c:pt>
                <c:pt idx="1">
                  <c:v>0.42338571428571425</c:v>
                </c:pt>
                <c:pt idx="2">
                  <c:v>9.8528571428571438E-2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00-48A2-BFF5-F94AE28CB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751928124369067"/>
          <c:y val="2.478314745972738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5E-2"/>
          <c:y val="0.16095268760549916"/>
          <c:w val="0.74044700181708056"/>
          <c:h val="0.77423255178604544"/>
        </c:manualLayout>
      </c:layout>
      <c:pie3DChart>
        <c:varyColors val="1"/>
        <c:ser>
          <c:idx val="0"/>
          <c:order val="0"/>
          <c:tx>
            <c:strRef>
              <c:f>Plan1!$D$31</c:f>
              <c:strCache>
                <c:ptCount val="1"/>
                <c:pt idx="0">
                  <c:v>Média 1980-2010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765657177468201E-2"/>
                  <c:y val="-0.35283328487041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B2-4773-A812-3234A00DE86E}"/>
                </c:ext>
              </c:extLst>
            </c:dLbl>
            <c:dLbl>
              <c:idx val="1"/>
              <c:layout>
                <c:manualLayout>
                  <c:x val="3.9051282051282055E-2"/>
                  <c:y val="0.29963527793226591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</a:t>
                    </a:r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B2-4773-A812-3234A00DE86E}"/>
                </c:ext>
              </c:extLst>
            </c:dLbl>
            <c:dLbl>
              <c:idx val="2"/>
              <c:layout>
                <c:manualLayout>
                  <c:x val="-6.1538461538461542E-2"/>
                  <c:y val="5.8019885060835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B2-4773-A812-3234A00DE8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Plan1!$E$23:$G$23</c:f>
              <c:strCache>
                <c:ptCount val="3"/>
                <c:pt idx="0">
                  <c:v>União</c:v>
                </c:pt>
                <c:pt idx="1">
                  <c:v>Estados</c:v>
                </c:pt>
                <c:pt idx="2">
                  <c:v>Municípios</c:v>
                </c:pt>
              </c:strCache>
            </c:strRef>
          </c:cat>
          <c:val>
            <c:numRef>
              <c:f>Plan1!$E$31:$G$31</c:f>
              <c:numCache>
                <c:formatCode>0%</c:formatCode>
                <c:ptCount val="3"/>
                <c:pt idx="0">
                  <c:v>0.59735000000000005</c:v>
                </c:pt>
                <c:pt idx="1">
                  <c:v>0.25389999999999996</c:v>
                </c:pt>
                <c:pt idx="2">
                  <c:v>0.15038333333333334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B2-4773-A812-3234A00DE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4088592772057336"/>
          <c:y val="0.36555454731727305"/>
          <c:w val="0.15911407227942662"/>
          <c:h val="0.26889090536545385"/>
        </c:manualLayout>
      </c:layout>
      <c:overlay val="0"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945521018813228E-2"/>
          <c:y val="0.23559692572927005"/>
          <c:w val="0.76946856938036223"/>
          <c:h val="0.69430767336235688"/>
        </c:manualLayout>
      </c:layout>
      <c:pie3DChart>
        <c:varyColors val="1"/>
        <c:ser>
          <c:idx val="0"/>
          <c:order val="0"/>
          <c:tx>
            <c:strRef>
              <c:f>Plan1!$D$15</c:f>
              <c:strCache>
                <c:ptCount val="1"/>
                <c:pt idx="0">
                  <c:v>Média 1952-1964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2493438320209982E-3"/>
                  <c:y val="-0.13485163312919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F7-4421-82D5-3EA45969D0BF}"/>
                </c:ext>
              </c:extLst>
            </c:dLbl>
            <c:dLbl>
              <c:idx val="1"/>
              <c:layout>
                <c:manualLayout>
                  <c:x val="-1.1812773403324584E-2"/>
                  <c:y val="6.0222732575094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F7-4421-82D5-3EA45969D0BF}"/>
                </c:ext>
              </c:extLst>
            </c:dLbl>
            <c:dLbl>
              <c:idx val="2"/>
              <c:layout>
                <c:manualLayout>
                  <c:x val="1.3388670166229221E-2"/>
                  <c:y val="-3.9896471274424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F7-4421-82D5-3EA45969D0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Plan1!$E$6:$G$6</c:f>
              <c:strCache>
                <c:ptCount val="3"/>
                <c:pt idx="0">
                  <c:v>União</c:v>
                </c:pt>
                <c:pt idx="1">
                  <c:v>Estados</c:v>
                </c:pt>
                <c:pt idx="2">
                  <c:v>Municípios</c:v>
                </c:pt>
              </c:strCache>
            </c:strRef>
          </c:cat>
          <c:val>
            <c:numRef>
              <c:f>Plan1!$E$15:$G$15</c:f>
              <c:numCache>
                <c:formatCode>0%</c:formatCode>
                <c:ptCount val="3"/>
                <c:pt idx="0">
                  <c:v>0.47800000000000004</c:v>
                </c:pt>
                <c:pt idx="1">
                  <c:v>0.42338571428571425</c:v>
                </c:pt>
                <c:pt idx="2">
                  <c:v>9.8528571428571438E-2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F7-4421-82D5-3EA45969D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751928124369067"/>
          <c:y val="2.478314745972738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5E-2"/>
          <c:y val="0.16095268760549916"/>
          <c:w val="0.74044700181708056"/>
          <c:h val="0.77423255178604544"/>
        </c:manualLayout>
      </c:layout>
      <c:pie3DChart>
        <c:varyColors val="1"/>
        <c:ser>
          <c:idx val="0"/>
          <c:order val="0"/>
          <c:tx>
            <c:strRef>
              <c:f>Plan1!$D$31</c:f>
              <c:strCache>
                <c:ptCount val="1"/>
                <c:pt idx="0">
                  <c:v>Média 1980-2010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765657177468201E-2"/>
                  <c:y val="-0.35283328487041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A-415B-8903-AC6DE9C57EF7}"/>
                </c:ext>
              </c:extLst>
            </c:dLbl>
            <c:dLbl>
              <c:idx val="1"/>
              <c:layout>
                <c:manualLayout>
                  <c:x val="3.9051282051282055E-2"/>
                  <c:y val="0.29963527793226591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</a:t>
                    </a:r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A-415B-8903-AC6DE9C57EF7}"/>
                </c:ext>
              </c:extLst>
            </c:dLbl>
            <c:dLbl>
              <c:idx val="2"/>
              <c:layout>
                <c:manualLayout>
                  <c:x val="-6.1538461538461542E-2"/>
                  <c:y val="5.8019885060835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FA-415B-8903-AC6DE9C57E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Plan1!$E$23:$G$23</c:f>
              <c:strCache>
                <c:ptCount val="3"/>
                <c:pt idx="0">
                  <c:v>União</c:v>
                </c:pt>
                <c:pt idx="1">
                  <c:v>Estados</c:v>
                </c:pt>
                <c:pt idx="2">
                  <c:v>Municípios</c:v>
                </c:pt>
              </c:strCache>
            </c:strRef>
          </c:cat>
          <c:val>
            <c:numRef>
              <c:f>Plan1!$E$31:$G$31</c:f>
              <c:numCache>
                <c:formatCode>0%</c:formatCode>
                <c:ptCount val="3"/>
                <c:pt idx="0">
                  <c:v>0.59735000000000005</c:v>
                </c:pt>
                <c:pt idx="1">
                  <c:v>0.25389999999999996</c:v>
                </c:pt>
                <c:pt idx="2">
                  <c:v>0.15038333333333334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FA-415B-8903-AC6DE9C57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062951746416303"/>
          <c:y val="0.36555454731727305"/>
          <c:w val="0.16937048253583686"/>
          <c:h val="0.26889090536545385"/>
        </c:manualLayout>
      </c:layout>
      <c:overlay val="0"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DDF90-060D-41B6-834F-29B61305F233}" type="datetimeFigureOut">
              <a:rPr lang="pt-BR" smtClean="0"/>
              <a:t>09/03/2017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540E3-66AF-4064-8BCE-F601E080FE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2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540E3-66AF-4064-8BCE-F601E080FE2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605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CFF1-EEED-4CFC-9C1D-350AAEC878AB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7E3A-7018-4136-83B3-FF907016BDEA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89B7-A487-48F4-8D41-6F6B23C5EBB6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C176-C513-4428-897E-9FD4CE9B0CB0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D91-C62E-4A60-9253-D37CA4493B23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939-FEC3-481E-890F-F498B8642665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704A-6065-4591-BADB-044516840D9B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8A3C-A195-41EA-9298-F90FBA5B9734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0C0-5531-4757-8613-EC270548E3E7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8864-5DEF-487E-BFC2-18A5830EA6D7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D1BC-973A-4E49-B16D-CBC30DA88F82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DCF88DC-D1A8-43BF-861A-C9F15BB04975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77645" y="674406"/>
            <a:ext cx="5482014" cy="467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-90170" algn="l"/>
              </a:tabLst>
            </a:pPr>
            <a:r>
              <a:rPr lang="pt-BR" sz="24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5ª REUNIÃO EXTRAORDINÁRIA COMSEFAZ</a:t>
            </a:r>
            <a:endParaRPr lang="pt-B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044490" y="4883808"/>
            <a:ext cx="3654566" cy="989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Data:</a:t>
            </a:r>
            <a:r>
              <a:rPr lang="pt-BR" sz="1400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08/03/17                                        Horário: 9h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Secretaria Executiva do Confaz, em BSB/DF</a:t>
            </a:r>
            <a:endParaRPr lang="pt-BR" sz="14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Participantes: Secretários de Fazenda e Assessores        </a:t>
            </a:r>
            <a:endParaRPr lang="pt-BR" sz="14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573" y="5378335"/>
            <a:ext cx="2364703" cy="127184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57676" y="2467604"/>
            <a:ext cx="1092195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-90170" algn="l"/>
              </a:tabLst>
            </a:pPr>
            <a:r>
              <a:rPr lang="pt-BR" sz="4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Reequilibrar o Federalismo</a:t>
            </a:r>
            <a:endParaRPr lang="pt-BR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5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Arrecadação</a:t>
            </a:r>
            <a:r>
              <a:rPr lang="en-US" dirty="0"/>
              <a:t> de </a:t>
            </a:r>
            <a:r>
              <a:rPr lang="en-US" dirty="0" err="1"/>
              <a:t>Contribuições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2015</a:t>
            </a:r>
            <a:endParaRPr lang="pt-BR" dirty="0"/>
          </a:p>
        </p:txBody>
      </p:sp>
      <p:grpSp>
        <p:nvGrpSpPr>
          <p:cNvPr id="9" name="Agrupar 8"/>
          <p:cNvGrpSpPr>
            <a:grpSpLocks noChangeAspect="1"/>
          </p:cNvGrpSpPr>
          <p:nvPr/>
        </p:nvGrpSpPr>
        <p:grpSpPr>
          <a:xfrm>
            <a:off x="2017605" y="3013572"/>
            <a:ext cx="8156789" cy="1814075"/>
            <a:chOff x="2780304" y="3543196"/>
            <a:chExt cx="6431947" cy="1430469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0310" y="4465792"/>
              <a:ext cx="6422136" cy="507873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0304" y="3543196"/>
              <a:ext cx="6431947" cy="1010984"/>
            </a:xfrm>
            <a:prstGeom prst="rect">
              <a:avLst/>
            </a:prstGeom>
          </p:spPr>
        </p:pic>
      </p:grpSp>
      <p:sp>
        <p:nvSpPr>
          <p:cNvPr id="11" name="CaixaDeTexto 10"/>
          <p:cNvSpPr txBox="1"/>
          <p:nvPr/>
        </p:nvSpPr>
        <p:spPr>
          <a:xfrm>
            <a:off x="395844" y="6250164"/>
            <a:ext cx="334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</a:t>
            </a:r>
            <a:r>
              <a:rPr lang="pt-BR" dirty="0"/>
              <a:t>Fontes: Tesouro Nacional e TCU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399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221506" y="2220090"/>
            <a:ext cx="9877777" cy="4058532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600"/>
              </a:spcAft>
            </a:pPr>
            <a:r>
              <a:rPr lang="en-US" sz="3100" dirty="0"/>
              <a:t>A </a:t>
            </a:r>
            <a:r>
              <a:rPr lang="en-US" sz="3100" dirty="0" err="1"/>
              <a:t>proposta</a:t>
            </a:r>
            <a:r>
              <a:rPr lang="en-US" sz="3100" dirty="0"/>
              <a:t> dos </a:t>
            </a:r>
            <a:r>
              <a:rPr lang="en-US" sz="3100" dirty="0" err="1"/>
              <a:t>Estados</a:t>
            </a:r>
            <a:r>
              <a:rPr lang="en-US" sz="3100" dirty="0"/>
              <a:t> é a </a:t>
            </a:r>
            <a:r>
              <a:rPr lang="en-US" sz="3100" dirty="0" err="1"/>
              <a:t>recuperação</a:t>
            </a:r>
            <a:r>
              <a:rPr lang="en-US" sz="3100" dirty="0"/>
              <a:t> do </a:t>
            </a:r>
            <a:r>
              <a:rPr lang="en-US" sz="3100" dirty="0" err="1"/>
              <a:t>Federalismo</a:t>
            </a:r>
            <a:r>
              <a:rPr lang="en-US" sz="3100" dirty="0"/>
              <a:t> Fiscal. O </a:t>
            </a:r>
            <a:r>
              <a:rPr lang="en-US" sz="3100" dirty="0" err="1"/>
              <a:t>parâmetro</a:t>
            </a:r>
            <a:r>
              <a:rPr lang="en-US" sz="3100" dirty="0"/>
              <a:t> </a:t>
            </a:r>
            <a:r>
              <a:rPr lang="en-US" sz="3100" dirty="0" err="1"/>
              <a:t>adotado</a:t>
            </a:r>
            <a:r>
              <a:rPr lang="en-US" sz="3100" dirty="0"/>
              <a:t> </a:t>
            </a:r>
            <a:r>
              <a:rPr lang="en-US" sz="3100" dirty="0" err="1"/>
              <a:t>será</a:t>
            </a:r>
            <a:r>
              <a:rPr lang="en-US" sz="3100" dirty="0"/>
              <a:t> o da </a:t>
            </a:r>
            <a:r>
              <a:rPr lang="en-US" sz="3100" dirty="0" err="1"/>
              <a:t>previdência</a:t>
            </a:r>
            <a:r>
              <a:rPr lang="en-US" sz="3100" dirty="0"/>
              <a:t> dos </a:t>
            </a:r>
            <a:r>
              <a:rPr lang="en-US" sz="3100" dirty="0" err="1"/>
              <a:t>Estados</a:t>
            </a:r>
            <a:r>
              <a:rPr lang="en-US" sz="3100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en-US" sz="3100" dirty="0"/>
              <a:t>O </a:t>
            </a:r>
            <a:r>
              <a:rPr lang="en-US" sz="3100" dirty="0" err="1"/>
              <a:t>reequilibrio</a:t>
            </a:r>
            <a:r>
              <a:rPr lang="en-US" sz="3100" dirty="0"/>
              <a:t> </a:t>
            </a:r>
            <a:r>
              <a:rPr lang="en-US" sz="3100" dirty="0" err="1"/>
              <a:t>federativo</a:t>
            </a:r>
            <a:r>
              <a:rPr lang="en-US" sz="3100" dirty="0"/>
              <a:t> </a:t>
            </a:r>
            <a:r>
              <a:rPr lang="en-US" sz="3100" dirty="0" err="1"/>
              <a:t>pacifica</a:t>
            </a:r>
            <a:r>
              <a:rPr lang="en-US" sz="3100" dirty="0"/>
              <a:t> </a:t>
            </a:r>
            <a:r>
              <a:rPr lang="en-US" sz="3100" dirty="0" err="1"/>
              <a:t>todos</a:t>
            </a:r>
            <a:r>
              <a:rPr lang="en-US" sz="3100" dirty="0"/>
              <a:t> </a:t>
            </a:r>
            <a:r>
              <a:rPr lang="en-US" sz="3100" dirty="0" err="1"/>
              <a:t>demais</a:t>
            </a:r>
            <a:r>
              <a:rPr lang="en-US" sz="3100" dirty="0"/>
              <a:t> </a:t>
            </a:r>
            <a:r>
              <a:rPr lang="en-US" sz="3100" dirty="0" err="1"/>
              <a:t>desafios</a:t>
            </a:r>
            <a:r>
              <a:rPr lang="en-US" sz="3100" dirty="0"/>
              <a:t> dos </a:t>
            </a:r>
            <a:r>
              <a:rPr lang="en-US" sz="3100" dirty="0" err="1"/>
              <a:t>estados</a:t>
            </a:r>
            <a:r>
              <a:rPr lang="en-US" sz="3100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en-US" sz="3100" dirty="0"/>
              <a:t>17,5 % do PIS, COFINS e CSLL </a:t>
            </a:r>
            <a:r>
              <a:rPr lang="en-US" sz="3100" dirty="0" err="1"/>
              <a:t>representam</a:t>
            </a:r>
            <a:r>
              <a:rPr lang="en-US" sz="3100" dirty="0"/>
              <a:t> 70 </a:t>
            </a:r>
            <a:r>
              <a:rPr lang="en-US" sz="3100" dirty="0" err="1"/>
              <a:t>bilhões</a:t>
            </a:r>
            <a:r>
              <a:rPr lang="en-US" sz="3100" dirty="0"/>
              <a:t>. </a:t>
            </a:r>
            <a:r>
              <a:rPr lang="en-US" sz="3100" dirty="0" err="1"/>
              <a:t>Esse</a:t>
            </a:r>
            <a:r>
              <a:rPr lang="en-US" sz="3100" dirty="0"/>
              <a:t> é o </a:t>
            </a:r>
            <a:r>
              <a:rPr lang="en-US" sz="3100" dirty="0" err="1"/>
              <a:t>tamanho</a:t>
            </a:r>
            <a:r>
              <a:rPr lang="en-US" sz="3100" dirty="0"/>
              <a:t> </a:t>
            </a:r>
            <a:r>
              <a:rPr lang="en-US" sz="3100" dirty="0" err="1"/>
              <a:t>proposto</a:t>
            </a:r>
            <a:r>
              <a:rPr lang="en-US" sz="3100" dirty="0"/>
              <a:t> para o Fundo </a:t>
            </a:r>
            <a:r>
              <a:rPr lang="en-US" sz="3100" dirty="0" err="1"/>
              <a:t>Federativo</a:t>
            </a:r>
            <a:r>
              <a:rPr lang="en-US" sz="3100" dirty="0"/>
              <a:t> </a:t>
            </a:r>
            <a:r>
              <a:rPr lang="en-US" sz="3100" dirty="0" err="1"/>
              <a:t>Solidário</a:t>
            </a:r>
            <a:r>
              <a:rPr lang="en-US" sz="3100" dirty="0"/>
              <a:t> de </a:t>
            </a:r>
            <a:r>
              <a:rPr lang="en-US" sz="3100" dirty="0" err="1"/>
              <a:t>Previdência</a:t>
            </a:r>
            <a:r>
              <a:rPr lang="en-US" sz="3100" dirty="0"/>
              <a:t> </a:t>
            </a:r>
            <a:r>
              <a:rPr lang="en-US" sz="3100" dirty="0" err="1"/>
              <a:t>Estadual</a:t>
            </a:r>
            <a:r>
              <a:rPr lang="en-US" sz="3100" dirty="0"/>
              <a:t> (FFPE). </a:t>
            </a:r>
          </a:p>
          <a:p>
            <a:pPr algn="just">
              <a:spcAft>
                <a:spcPts val="600"/>
              </a:spcAft>
            </a:pPr>
            <a:r>
              <a:rPr lang="en-US" sz="3100" dirty="0"/>
              <a:t>O FFPE </a:t>
            </a:r>
            <a:r>
              <a:rPr lang="en-US" sz="3100" dirty="0" err="1"/>
              <a:t>será</a:t>
            </a:r>
            <a:r>
              <a:rPr lang="en-US" sz="3100" dirty="0"/>
              <a:t> </a:t>
            </a:r>
            <a:r>
              <a:rPr lang="en-US" sz="3100" dirty="0" err="1"/>
              <a:t>repartido</a:t>
            </a:r>
            <a:r>
              <a:rPr lang="en-US" sz="3100" dirty="0"/>
              <a:t> </a:t>
            </a:r>
            <a:r>
              <a:rPr lang="en-US" sz="3100" dirty="0" err="1"/>
              <a:t>pelo</a:t>
            </a:r>
            <a:r>
              <a:rPr lang="en-US" sz="3100" dirty="0"/>
              <a:t> </a:t>
            </a:r>
            <a:r>
              <a:rPr lang="en-US" sz="3100" dirty="0" err="1"/>
              <a:t>critério</a:t>
            </a:r>
            <a:r>
              <a:rPr lang="en-US" sz="3100" dirty="0"/>
              <a:t> </a:t>
            </a:r>
            <a:r>
              <a:rPr lang="en-US" sz="3100" dirty="0" err="1"/>
              <a:t>majoritário</a:t>
            </a:r>
            <a:r>
              <a:rPr lang="en-US" sz="3100" dirty="0"/>
              <a:t> </a:t>
            </a:r>
            <a:r>
              <a:rPr lang="en-US" sz="3100" dirty="0" err="1"/>
              <a:t>populacional</a:t>
            </a:r>
            <a:r>
              <a:rPr lang="en-US" sz="3100" dirty="0"/>
              <a:t> (75%), </a:t>
            </a:r>
            <a:r>
              <a:rPr lang="en-US" sz="3100" dirty="0" err="1"/>
              <a:t>assim</a:t>
            </a:r>
            <a:r>
              <a:rPr lang="en-US" sz="3100" dirty="0"/>
              <a:t> </a:t>
            </a:r>
            <a:r>
              <a:rPr lang="en-US" sz="3100" dirty="0" err="1"/>
              <a:t>como</a:t>
            </a:r>
            <a:r>
              <a:rPr lang="en-US" sz="3100" dirty="0"/>
              <a:t> </a:t>
            </a:r>
            <a:r>
              <a:rPr lang="en-US" sz="3100" dirty="0" err="1"/>
              <a:t>pelo</a:t>
            </a:r>
            <a:r>
              <a:rPr lang="en-US" sz="3100" dirty="0"/>
              <a:t> </a:t>
            </a:r>
            <a:r>
              <a:rPr lang="en-US" sz="3100" dirty="0" err="1"/>
              <a:t>inverso</a:t>
            </a:r>
            <a:r>
              <a:rPr lang="en-US" sz="3100" dirty="0"/>
              <a:t> da </a:t>
            </a:r>
            <a:r>
              <a:rPr lang="en-US" sz="3100" dirty="0" err="1"/>
              <a:t>renda</a:t>
            </a:r>
            <a:r>
              <a:rPr lang="en-US" sz="3100" dirty="0"/>
              <a:t> per capita (25%), para que observe o </a:t>
            </a:r>
            <a:r>
              <a:rPr lang="en-US" sz="3100" dirty="0" err="1"/>
              <a:t>objetivo</a:t>
            </a:r>
            <a:r>
              <a:rPr lang="en-US" sz="3100" dirty="0"/>
              <a:t> fundamental da RFB de </a:t>
            </a:r>
            <a:r>
              <a:rPr lang="en-US" sz="3100" dirty="0" err="1"/>
              <a:t>reduzir</a:t>
            </a:r>
            <a:r>
              <a:rPr lang="en-US" sz="3100" dirty="0"/>
              <a:t> </a:t>
            </a:r>
            <a:r>
              <a:rPr lang="en-US" sz="3100" dirty="0" err="1"/>
              <a:t>desigualdades</a:t>
            </a:r>
            <a:r>
              <a:rPr lang="en-US" sz="3100" dirty="0"/>
              <a:t> </a:t>
            </a:r>
            <a:r>
              <a:rPr lang="en-US" sz="2800" dirty="0"/>
              <a:t>(art. 3</a:t>
            </a:r>
            <a:r>
              <a:rPr lang="en-US" sz="2800" baseline="30000" dirty="0"/>
              <a:t>o</a:t>
            </a:r>
            <a:r>
              <a:rPr lang="en-US" sz="2800" dirty="0"/>
              <a:t>, III, CF).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Dimensão</a:t>
            </a:r>
            <a:r>
              <a:rPr lang="en-US" dirty="0"/>
              <a:t> da </a:t>
            </a:r>
            <a:r>
              <a:rPr lang="en-US" dirty="0" err="1"/>
              <a:t>Recuperação</a:t>
            </a:r>
            <a:r>
              <a:rPr lang="en-US" dirty="0"/>
              <a:t> do </a:t>
            </a:r>
            <a:r>
              <a:rPr lang="en-US" dirty="0" err="1"/>
              <a:t>Federalismo</a:t>
            </a:r>
            <a:r>
              <a:rPr lang="en-US" dirty="0"/>
              <a:t> Fiscal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727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4" y="757238"/>
            <a:ext cx="10702343" cy="550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68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/>
          <p:cNvSpPr txBox="1">
            <a:spLocks/>
          </p:cNvSpPr>
          <p:nvPr/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Fundo </a:t>
            </a:r>
            <a:r>
              <a:rPr lang="en-US" dirty="0" err="1"/>
              <a:t>Federativo</a:t>
            </a:r>
            <a:r>
              <a:rPr lang="en-US" dirty="0"/>
              <a:t> de </a:t>
            </a:r>
            <a:r>
              <a:rPr lang="en-US" dirty="0" err="1"/>
              <a:t>Previdência</a:t>
            </a:r>
            <a:r>
              <a:rPr lang="en-US" dirty="0"/>
              <a:t> </a:t>
            </a:r>
            <a:r>
              <a:rPr lang="en-US" dirty="0" err="1"/>
              <a:t>Estadual</a:t>
            </a:r>
            <a:r>
              <a:rPr lang="en-US" dirty="0"/>
              <a:t> </a:t>
            </a:r>
            <a:endParaRPr lang="pt-BR" dirty="0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5167498" y="1163255"/>
            <a:ext cx="1351808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FFPE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902" y="2301595"/>
            <a:ext cx="2857500" cy="382905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131" y="2301595"/>
            <a:ext cx="2876550" cy="35623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131" y="6220081"/>
            <a:ext cx="28765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08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5400000">
            <a:off x="-225383" y="2530701"/>
            <a:ext cx="4275789" cy="3000778"/>
          </a:xfrm>
        </p:spPr>
        <p:txBody>
          <a:bodyPr vert="vert270">
            <a:normAutofit/>
          </a:bodyPr>
          <a:lstStyle/>
          <a:p>
            <a:r>
              <a:rPr lang="en-US" sz="4000" dirty="0" err="1">
                <a:solidFill>
                  <a:schemeClr val="accent1"/>
                </a:solidFill>
              </a:rPr>
              <a:t>Déficit</a:t>
            </a:r>
            <a:r>
              <a:rPr lang="en-US" sz="4000" dirty="0">
                <a:solidFill>
                  <a:schemeClr val="accent1"/>
                </a:solidFill>
              </a:rPr>
              <a:t> dos </a:t>
            </a:r>
            <a:r>
              <a:rPr lang="en-US" sz="4000" dirty="0" err="1">
                <a:solidFill>
                  <a:schemeClr val="accent1"/>
                </a:solidFill>
              </a:rPr>
              <a:t>Estados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após</a:t>
            </a:r>
            <a:r>
              <a:rPr lang="en-US" sz="4000" dirty="0">
                <a:solidFill>
                  <a:schemeClr val="accent1"/>
                </a:solidFill>
              </a:rPr>
              <a:t/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o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FFPE</a:t>
            </a:r>
            <a:r>
              <a:rPr lang="pt-BR" sz="4000" dirty="0">
                <a:solidFill>
                  <a:schemeClr val="accent1"/>
                </a:solidFill>
              </a:rPr>
              <a:t/>
            </a:r>
            <a:br>
              <a:rPr lang="pt-BR" sz="4000" dirty="0">
                <a:solidFill>
                  <a:schemeClr val="accent1"/>
                </a:solidFill>
              </a:rPr>
            </a:br>
            <a:endParaRPr lang="pt-BR" sz="4000" dirty="0">
              <a:solidFill>
                <a:schemeClr val="accent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r="37187"/>
          <a:stretch/>
        </p:blipFill>
        <p:spPr>
          <a:xfrm>
            <a:off x="3683150" y="412124"/>
            <a:ext cx="7856319" cy="63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15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Superávit</a:t>
            </a:r>
            <a:r>
              <a:rPr lang="en-US" dirty="0"/>
              <a:t> </a:t>
            </a:r>
            <a:r>
              <a:rPr lang="en-US" dirty="0" err="1"/>
              <a:t>formador</a:t>
            </a:r>
            <a:r>
              <a:rPr lang="en-US" dirty="0"/>
              <a:t> do Fundo </a:t>
            </a:r>
            <a:r>
              <a:rPr lang="en-US" dirty="0" err="1"/>
              <a:t>Solidário</a:t>
            </a:r>
            <a:r>
              <a:rPr lang="en-US" dirty="0"/>
              <a:t> de </a:t>
            </a:r>
            <a:r>
              <a:rPr lang="en-US" dirty="0" err="1"/>
              <a:t>Previdência</a:t>
            </a:r>
            <a:r>
              <a:rPr lang="en-US" dirty="0"/>
              <a:t> </a:t>
            </a:r>
            <a:r>
              <a:rPr lang="en-US" dirty="0" err="1"/>
              <a:t>Estadual</a:t>
            </a:r>
            <a:r>
              <a:rPr lang="en-US" dirty="0"/>
              <a:t> - FSPE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662" y="2316934"/>
            <a:ext cx="2895600" cy="381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976" y="2316934"/>
            <a:ext cx="2895600" cy="35433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961" y="6126934"/>
            <a:ext cx="28765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24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6" y="1481071"/>
            <a:ext cx="1799061" cy="5376930"/>
          </a:xfrm>
        </p:spPr>
        <p:txBody>
          <a:bodyPr vert="vert270">
            <a:norm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Déficit</a:t>
            </a:r>
            <a:r>
              <a:rPr lang="en-US" dirty="0">
                <a:solidFill>
                  <a:schemeClr val="accent1"/>
                </a:solidFill>
              </a:rPr>
              <a:t> dos </a:t>
            </a:r>
            <a:r>
              <a:rPr lang="en-US" dirty="0" err="1">
                <a:solidFill>
                  <a:schemeClr val="accent1"/>
                </a:solidFill>
              </a:rPr>
              <a:t>Estados</a:t>
            </a:r>
            <a:r>
              <a:rPr lang="en-US" dirty="0">
                <a:solidFill>
                  <a:schemeClr val="accent1"/>
                </a:solidFill>
              </a:rPr>
              <a:t> ...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746001" y="3542585"/>
            <a:ext cx="201369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  <a:ea typeface="+mj-ea"/>
                <a:cs typeface="+mj-cs"/>
              </a:rPr>
              <a:t>… </a:t>
            </a:r>
            <a:r>
              <a:rPr lang="en-US" sz="4400" dirty="0" err="1">
                <a:solidFill>
                  <a:schemeClr val="accent1"/>
                </a:solidFill>
                <a:ea typeface="+mj-ea"/>
                <a:cs typeface="+mj-cs"/>
              </a:rPr>
              <a:t>após</a:t>
            </a:r>
            <a:endParaRPr lang="en-US" sz="4400" dirty="0">
              <a:solidFill>
                <a:schemeClr val="accent1"/>
              </a:solidFill>
              <a:ea typeface="+mj-ea"/>
              <a:cs typeface="+mj-cs"/>
            </a:endParaRPr>
          </a:p>
          <a:p>
            <a:pPr algn="ctr"/>
            <a:r>
              <a:rPr lang="en-US" sz="4400" dirty="0">
                <a:solidFill>
                  <a:schemeClr val="accent1"/>
                </a:solidFill>
                <a:ea typeface="+mj-ea"/>
                <a:cs typeface="+mj-cs"/>
              </a:rPr>
              <a:t>o</a:t>
            </a:r>
          </a:p>
          <a:p>
            <a:pPr algn="ctr"/>
            <a:r>
              <a:rPr lang="en-US" sz="4400" dirty="0">
                <a:solidFill>
                  <a:schemeClr val="accent1"/>
                </a:solidFill>
                <a:ea typeface="+mj-ea"/>
                <a:cs typeface="+mj-cs"/>
              </a:rPr>
              <a:t>FSPE</a:t>
            </a:r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12" y="227144"/>
            <a:ext cx="7466267" cy="66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91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62757" y="2960472"/>
            <a:ext cx="9877777" cy="3450696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err="1"/>
              <a:t>Proposta</a:t>
            </a:r>
            <a:r>
              <a:rPr lang="en-US" sz="2800" dirty="0"/>
              <a:t> de </a:t>
            </a:r>
            <a:r>
              <a:rPr lang="en-US" sz="2800" dirty="0" err="1"/>
              <a:t>restabelecimento</a:t>
            </a:r>
            <a:r>
              <a:rPr lang="en-US" sz="2800" dirty="0"/>
              <a:t>, </a:t>
            </a:r>
            <a:r>
              <a:rPr lang="en-US" sz="2800" dirty="0" err="1"/>
              <a:t>nos</a:t>
            </a:r>
            <a:r>
              <a:rPr lang="en-US" sz="2800" dirty="0"/>
              <a:t> </a:t>
            </a:r>
            <a:r>
              <a:rPr lang="en-US" sz="2800" dirty="0" err="1"/>
              <a:t>termos</a:t>
            </a:r>
            <a:r>
              <a:rPr lang="en-US" sz="2800" dirty="0"/>
              <a:t> do Relator da </a:t>
            </a:r>
            <a:r>
              <a:rPr lang="en-US" sz="2800" dirty="0" err="1"/>
              <a:t>Reforma</a:t>
            </a:r>
            <a:r>
              <a:rPr lang="en-US" sz="2800" dirty="0"/>
              <a:t> </a:t>
            </a:r>
            <a:r>
              <a:rPr lang="en-US" sz="2800" dirty="0" err="1"/>
              <a:t>Tributária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err="1"/>
              <a:t>Repartição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proporções</a:t>
            </a:r>
            <a:r>
              <a:rPr lang="en-US" sz="2800" dirty="0"/>
              <a:t> </a:t>
            </a:r>
            <a:r>
              <a:rPr lang="en-US" sz="2800" dirty="0" err="1"/>
              <a:t>iguais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relação</a:t>
            </a:r>
            <a:r>
              <a:rPr lang="en-US" sz="2800" dirty="0"/>
              <a:t> </a:t>
            </a:r>
            <a:r>
              <a:rPr lang="en-US" sz="2800" dirty="0" err="1"/>
              <a:t>aos</a:t>
            </a:r>
            <a:r>
              <a:rPr lang="en-US" sz="2800" dirty="0"/>
              <a:t> </a:t>
            </a:r>
            <a:r>
              <a:rPr lang="en-US" sz="2800" dirty="0" err="1"/>
              <a:t>critérios</a:t>
            </a:r>
            <a:r>
              <a:rPr lang="en-US" sz="2800" dirty="0"/>
              <a:t> </a:t>
            </a:r>
            <a:r>
              <a:rPr lang="en-US" sz="2800" dirty="0" err="1"/>
              <a:t>populacional</a:t>
            </a:r>
            <a:r>
              <a:rPr lang="en-US" sz="2800" dirty="0"/>
              <a:t> e </a:t>
            </a:r>
            <a:r>
              <a:rPr lang="en-US" sz="2800" dirty="0" err="1"/>
              <a:t>inverso</a:t>
            </a:r>
            <a:r>
              <a:rPr lang="en-US" sz="2800" dirty="0"/>
              <a:t> da </a:t>
            </a:r>
            <a:r>
              <a:rPr lang="en-US" sz="2800" dirty="0" err="1"/>
              <a:t>renda</a:t>
            </a:r>
            <a:r>
              <a:rPr lang="en-US" sz="2800" dirty="0"/>
              <a:t> per capita, </a:t>
            </a:r>
            <a:r>
              <a:rPr lang="en-US" sz="2800" dirty="0" err="1"/>
              <a:t>nos</a:t>
            </a:r>
            <a:r>
              <a:rPr lang="en-US" sz="2800" dirty="0"/>
              <a:t> </a:t>
            </a:r>
            <a:r>
              <a:rPr lang="en-US" sz="2800" dirty="0" err="1"/>
              <a:t>termos</a:t>
            </a:r>
            <a:r>
              <a:rPr lang="en-US" sz="2800" dirty="0"/>
              <a:t> da </a:t>
            </a:r>
            <a:r>
              <a:rPr lang="en-US" sz="2800" dirty="0" err="1"/>
              <a:t>proposta</a:t>
            </a:r>
            <a:r>
              <a:rPr lang="en-US" sz="2800" dirty="0"/>
              <a:t> do Dep. Júlio César (PSD/PI), </a:t>
            </a:r>
            <a:r>
              <a:rPr lang="en-US" sz="2800" dirty="0" err="1"/>
              <a:t>já</a:t>
            </a:r>
            <a:r>
              <a:rPr lang="en-US" sz="2800" dirty="0"/>
              <a:t> </a:t>
            </a:r>
            <a:r>
              <a:rPr lang="en-US" sz="2800" dirty="0" err="1"/>
              <a:t>discutida</a:t>
            </a:r>
            <a:r>
              <a:rPr lang="en-US" sz="2800" dirty="0"/>
              <a:t> e </a:t>
            </a:r>
            <a:r>
              <a:rPr lang="en-US" sz="2800" dirty="0" err="1"/>
              <a:t>conversada</a:t>
            </a:r>
            <a:r>
              <a:rPr lang="en-US" sz="2800" dirty="0"/>
              <a:t> com a </a:t>
            </a:r>
            <a:r>
              <a:rPr lang="en-US" sz="2800" dirty="0" err="1"/>
              <a:t>maioria</a:t>
            </a:r>
            <a:r>
              <a:rPr lang="en-US" sz="2800" dirty="0"/>
              <a:t> dos </a:t>
            </a:r>
            <a:r>
              <a:rPr lang="en-US" sz="2800" dirty="0" err="1"/>
              <a:t>governadores</a:t>
            </a:r>
            <a:r>
              <a:rPr lang="en-US" sz="2800" dirty="0"/>
              <a:t> do </a:t>
            </a:r>
            <a:r>
              <a:rPr lang="en-US" sz="2800" dirty="0" err="1"/>
              <a:t>pais</a:t>
            </a:r>
            <a:r>
              <a:rPr lang="en-US" sz="2800" dirty="0"/>
              <a:t>.</a:t>
            </a:r>
            <a:endParaRPr lang="pt-BR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CPMF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540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/>
          <p:cNvSpPr txBox="1">
            <a:spLocks/>
          </p:cNvSpPr>
          <p:nvPr/>
        </p:nvSpPr>
        <p:spPr>
          <a:xfrm rot="5400000">
            <a:off x="700891" y="2730635"/>
            <a:ext cx="4275789" cy="3000778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err="1">
                <a:solidFill>
                  <a:schemeClr val="accent1"/>
                </a:solidFill>
              </a:rPr>
              <a:t>Déficit</a:t>
            </a:r>
            <a:r>
              <a:rPr lang="en-US" sz="4000" dirty="0">
                <a:solidFill>
                  <a:schemeClr val="accent1"/>
                </a:solidFill>
              </a:rPr>
              <a:t> dos </a:t>
            </a:r>
            <a:r>
              <a:rPr lang="en-US" sz="4000" dirty="0" err="1">
                <a:solidFill>
                  <a:schemeClr val="accent1"/>
                </a:solidFill>
              </a:rPr>
              <a:t>Estados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após</a:t>
            </a:r>
            <a:r>
              <a:rPr lang="en-US" sz="4000" dirty="0">
                <a:solidFill>
                  <a:schemeClr val="accent1"/>
                </a:solidFill>
              </a:rPr>
              <a:t/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a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CPMF</a:t>
            </a:r>
            <a:endParaRPr lang="pt-BR" sz="4000" dirty="0">
              <a:solidFill>
                <a:schemeClr val="accent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632" y="247512"/>
            <a:ext cx="5129784" cy="660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5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7067">
            <a:off x="154852" y="604820"/>
            <a:ext cx="4427516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9402">
            <a:off x="684293" y="2053557"/>
            <a:ext cx="4427516" cy="224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42" y="1400502"/>
            <a:ext cx="4416552" cy="321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0937">
            <a:off x="7665873" y="3192876"/>
            <a:ext cx="4083005" cy="300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50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69991" y="2846113"/>
            <a:ext cx="9877777" cy="3168321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fontes contribuintes atendem tão somente aos </a:t>
            </a:r>
            <a:r>
              <a:rPr lang="pt-BR" b="1" dirty="0">
                <a:solidFill>
                  <a:srgbClr val="0070C0"/>
                </a:solidFill>
              </a:rPr>
              <a:t>benefícios atuais </a:t>
            </a:r>
            <a:r>
              <a:rPr lang="pt-BR" dirty="0">
                <a:solidFill>
                  <a:srgbClr val="0070C0"/>
                </a:solidFill>
              </a:rPr>
              <a:t>(não prevê formação de reservas);</a:t>
            </a:r>
          </a:p>
          <a:p>
            <a:pPr algn="just"/>
            <a:r>
              <a:rPr lang="pt-BR" dirty="0">
                <a:solidFill>
                  <a:srgbClr val="0070C0"/>
                </a:solidFill>
              </a:rPr>
              <a:t>no caso do regime próprio, as </a:t>
            </a:r>
            <a:r>
              <a:rPr lang="pt-BR" b="1" dirty="0">
                <a:solidFill>
                  <a:srgbClr val="0070C0"/>
                </a:solidFill>
              </a:rPr>
              <a:t>fontes</a:t>
            </a:r>
            <a:r>
              <a:rPr lang="pt-BR" dirty="0">
                <a:solidFill>
                  <a:srgbClr val="0070C0"/>
                </a:solidFill>
              </a:rPr>
              <a:t> mais importantes são as contribuições do </a:t>
            </a:r>
            <a:r>
              <a:rPr lang="pt-BR" u="sng" dirty="0">
                <a:solidFill>
                  <a:srgbClr val="0070C0"/>
                </a:solidFill>
              </a:rPr>
              <a:t>tesouro</a:t>
            </a:r>
            <a:r>
              <a:rPr lang="pt-BR" dirty="0">
                <a:solidFill>
                  <a:srgbClr val="0070C0"/>
                </a:solidFill>
              </a:rPr>
              <a:t> estadual e a parcela dos rendimentos dos próprios servidores </a:t>
            </a:r>
            <a:r>
              <a:rPr lang="pt-BR" u="sng" dirty="0">
                <a:solidFill>
                  <a:srgbClr val="0070C0"/>
                </a:solidFill>
              </a:rPr>
              <a:t>ativos</a:t>
            </a:r>
            <a:r>
              <a:rPr lang="pt-BR" dirty="0">
                <a:solidFill>
                  <a:srgbClr val="0070C0"/>
                </a:solidFill>
              </a:rPr>
              <a:t>;</a:t>
            </a:r>
          </a:p>
          <a:p>
            <a:pPr algn="just"/>
            <a:r>
              <a:rPr lang="pt-BR" dirty="0">
                <a:solidFill>
                  <a:srgbClr val="0070C0"/>
                </a:solidFill>
              </a:rPr>
              <a:t>modelo brasileiro é o </a:t>
            </a:r>
            <a:r>
              <a:rPr lang="pt-BR" b="1" dirty="0">
                <a:solidFill>
                  <a:srgbClr val="0070C0"/>
                </a:solidFill>
              </a:rPr>
              <a:t>modelo mais aplicado</a:t>
            </a:r>
            <a:r>
              <a:rPr lang="pt-BR" dirty="0">
                <a:solidFill>
                  <a:srgbClr val="0070C0"/>
                </a:solidFill>
              </a:rPr>
              <a:t> nas previdências públicas do mundo;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Previdência - Regime de Repartição Simples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8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Sugestões</a:t>
            </a:r>
            <a:r>
              <a:rPr lang="en-US" dirty="0"/>
              <a:t> de </a:t>
            </a:r>
            <a:r>
              <a:rPr lang="en-US" dirty="0" err="1"/>
              <a:t>recomposição</a:t>
            </a:r>
            <a:r>
              <a:rPr lang="en-US" dirty="0"/>
              <a:t> de </a:t>
            </a:r>
            <a:r>
              <a:rPr lang="en-US" dirty="0" err="1"/>
              <a:t>receitas</a:t>
            </a:r>
            <a:r>
              <a:rPr lang="en-US" dirty="0"/>
              <a:t> da </a:t>
            </a:r>
            <a:r>
              <a:rPr lang="en-US" dirty="0" err="1"/>
              <a:t>União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21" y="2082708"/>
            <a:ext cx="4469130" cy="44165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689" y="2807370"/>
            <a:ext cx="3206115" cy="3691890"/>
          </a:xfrm>
          <a:prstGeom prst="rect">
            <a:avLst/>
          </a:prstGeom>
        </p:spPr>
      </p:pic>
      <p:sp>
        <p:nvSpPr>
          <p:cNvPr id="8" name="Seta: para a Esquerda 7"/>
          <p:cNvSpPr/>
          <p:nvPr/>
        </p:nvSpPr>
        <p:spPr>
          <a:xfrm>
            <a:off x="5438899" y="4560125"/>
            <a:ext cx="2446317" cy="8193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499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7734">
            <a:off x="504357" y="880125"/>
            <a:ext cx="5548714" cy="342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950336"/>
            <a:ext cx="5334000" cy="348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988" y="4819650"/>
            <a:ext cx="4632101" cy="16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988" y="3429000"/>
            <a:ext cx="4513911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331076"/>
            <a:ext cx="5334000" cy="61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605">
            <a:off x="6986195" y="456023"/>
            <a:ext cx="465484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343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42913"/>
            <a:ext cx="1137285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096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08758" y="350204"/>
            <a:ext cx="11578442" cy="1252728"/>
          </a:xfrm>
        </p:spPr>
        <p:txBody>
          <a:bodyPr>
            <a:normAutofit/>
          </a:bodyPr>
          <a:lstStyle/>
          <a:p>
            <a:r>
              <a:rPr lang="en-US" dirty="0" err="1"/>
              <a:t>Impostos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dividendos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da OCDE </a:t>
            </a:r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7"/>
          <a:stretch/>
        </p:blipFill>
        <p:spPr bwMode="auto">
          <a:xfrm>
            <a:off x="3745162" y="1822965"/>
            <a:ext cx="4186523" cy="411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151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509588"/>
            <a:ext cx="86772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57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53453" y="1591056"/>
            <a:ext cx="2963627" cy="1479452"/>
          </a:xfrm>
        </p:spPr>
        <p:txBody>
          <a:bodyPr>
            <a:normAutofit/>
          </a:bodyPr>
          <a:lstStyle/>
          <a:p>
            <a:r>
              <a:rPr lang="en-US" dirty="0" err="1"/>
              <a:t>União</a:t>
            </a:r>
            <a:r>
              <a:rPr lang="en-US" dirty="0"/>
              <a:t>: </a:t>
            </a:r>
            <a:r>
              <a:rPr lang="en-US" dirty="0" err="1"/>
              <a:t>neutro</a:t>
            </a:r>
            <a:endParaRPr lang="en-US" dirty="0"/>
          </a:p>
          <a:p>
            <a:r>
              <a:rPr lang="en-US" dirty="0" err="1"/>
              <a:t>Estados</a:t>
            </a:r>
            <a:r>
              <a:rPr lang="en-US" dirty="0"/>
              <a:t>: 95 bi</a:t>
            </a:r>
          </a:p>
          <a:p>
            <a:r>
              <a:rPr lang="en-US" dirty="0" err="1"/>
              <a:t>Municípios</a:t>
            </a:r>
            <a:r>
              <a:rPr lang="en-US" dirty="0"/>
              <a:t>: 28 bi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Reequilíbrio</a:t>
            </a:r>
            <a:r>
              <a:rPr lang="en-US" dirty="0"/>
              <a:t> do </a:t>
            </a:r>
            <a:r>
              <a:rPr lang="en-US" dirty="0" err="1"/>
              <a:t>Federalismo</a:t>
            </a:r>
            <a:r>
              <a:rPr lang="en-US" dirty="0"/>
              <a:t> Fiscal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904696"/>
              </p:ext>
            </p:extLst>
          </p:nvPr>
        </p:nvGraphicFramePr>
        <p:xfrm>
          <a:off x="704356" y="3406775"/>
          <a:ext cx="5241471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545373"/>
              </p:ext>
            </p:extLst>
          </p:nvPr>
        </p:nvGraphicFramePr>
        <p:xfrm>
          <a:off x="6811489" y="2919887"/>
          <a:ext cx="4953000" cy="345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1822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Reequilibrar o Federalismo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1571224"/>
            <a:ext cx="11281893" cy="507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97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31477" y="2842467"/>
            <a:ext cx="4686301" cy="3246779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Redução do quadro funcional (logo, </a:t>
            </a:r>
            <a:r>
              <a:rPr lang="pt-BR" sz="2000" i="1" dirty="0"/>
              <a:t>das fontes de financiamento) </a:t>
            </a:r>
            <a:r>
              <a:rPr lang="pt-BR" sz="2000" dirty="0"/>
              <a:t>em</a:t>
            </a:r>
            <a:r>
              <a:rPr lang="pt-BR" sz="2000" i="1" dirty="0"/>
              <a:t> </a:t>
            </a:r>
            <a:r>
              <a:rPr lang="pt-BR" sz="2000" dirty="0"/>
              <a:t>5,3% - por diversas razões: concursos contingenciados pela LRF, terceirizações, políticas de estado mínimo </a:t>
            </a:r>
            <a:r>
              <a:rPr lang="pt-BR" sz="2000" dirty="0" err="1"/>
              <a:t>etc</a:t>
            </a:r>
            <a:r>
              <a:rPr lang="pt-BR" sz="2000" dirty="0"/>
              <a:t>;</a:t>
            </a:r>
          </a:p>
          <a:p>
            <a:pPr algn="just"/>
            <a:r>
              <a:rPr lang="pt-BR" sz="2000" dirty="0"/>
              <a:t>Ao mesmo tempo melhora de qualidade de vida (de IDH) com aumento de longevidade;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Baixo Quadro de Servidores Públicos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70" y="1468192"/>
            <a:ext cx="3657600" cy="499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7" y="2781837"/>
            <a:ext cx="2514601" cy="293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9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GASTOS PÚBLICOS EM SAÚDE POR ESFERA DE GOVERNO COMO PROPORÇÃO DO PIB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0" y="2691267"/>
            <a:ext cx="6653892" cy="353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484" y="2893900"/>
            <a:ext cx="4306002" cy="312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22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Receitas dos Entes – Cortes Históricos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31" y="3297227"/>
            <a:ext cx="4602162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55" y="3297227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3831" y="2756758"/>
            <a:ext cx="460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1952 - 1954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335484" y="2737317"/>
            <a:ext cx="459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1980-2010</a:t>
            </a:r>
          </a:p>
        </p:txBody>
      </p:sp>
    </p:spTree>
    <p:extLst>
      <p:ext uri="{BB962C8B-B14F-4D97-AF65-F5344CB8AC3E}">
        <p14:creationId xmlns:p14="http://schemas.microsoft.com/office/powerpoint/2010/main" val="387455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Médias das Receitas por Ente</a:t>
            </a:r>
          </a:p>
        </p:txBody>
      </p:sp>
      <p:graphicFrame>
        <p:nvGraphicFramePr>
          <p:cNvPr id="7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419235"/>
              </p:ext>
            </p:extLst>
          </p:nvPr>
        </p:nvGraphicFramePr>
        <p:xfrm>
          <a:off x="512356" y="2830719"/>
          <a:ext cx="5241471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56441"/>
              </p:ext>
            </p:extLst>
          </p:nvPr>
        </p:nvGraphicFramePr>
        <p:xfrm>
          <a:off x="6687277" y="2877210"/>
          <a:ext cx="4953000" cy="345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00049" y="2743200"/>
            <a:ext cx="5486401" cy="3521756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51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Assunto repisado da crise do Federalismo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36" y="2433524"/>
            <a:ext cx="2688772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92" y="2348645"/>
            <a:ext cx="2624137" cy="375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649" y="3410442"/>
            <a:ext cx="4049486" cy="200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64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1975"/>
            <a:ext cx="73152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4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08757" y="338328"/>
            <a:ext cx="11590318" cy="1252728"/>
          </a:xfrm>
        </p:spPr>
        <p:txBody>
          <a:bodyPr>
            <a:normAutofit/>
          </a:bodyPr>
          <a:lstStyle/>
          <a:p>
            <a:r>
              <a:rPr lang="en-US" dirty="0" err="1"/>
              <a:t>Déficit</a:t>
            </a:r>
            <a:r>
              <a:rPr lang="en-US" dirty="0"/>
              <a:t> da </a:t>
            </a:r>
            <a:r>
              <a:rPr lang="en-US" dirty="0" err="1"/>
              <a:t>Previdência</a:t>
            </a:r>
            <a:r>
              <a:rPr lang="en-US" dirty="0"/>
              <a:t> dos </a:t>
            </a:r>
            <a:r>
              <a:rPr lang="en-US" dirty="0" err="1"/>
              <a:t>Estados</a:t>
            </a:r>
            <a:r>
              <a:rPr lang="en-US" dirty="0"/>
              <a:t> 2015 *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69028" y="6371474"/>
            <a:ext cx="334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</a:t>
            </a:r>
            <a:r>
              <a:rPr lang="pt-BR" dirty="0"/>
              <a:t>Fontes: Tesouro Nacional e TCU</a:t>
            </a:r>
            <a:endParaRPr lang="pt-BR" sz="1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t="-1" b="47454"/>
          <a:stretch/>
        </p:blipFill>
        <p:spPr>
          <a:xfrm>
            <a:off x="3113273" y="2084231"/>
            <a:ext cx="2503170" cy="410818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/>
          <a:srcRect t="52198" b="7058"/>
          <a:stretch/>
        </p:blipFill>
        <p:spPr>
          <a:xfrm>
            <a:off x="6095994" y="2885693"/>
            <a:ext cx="2503170" cy="318541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4" y="2124168"/>
            <a:ext cx="2536031" cy="77390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/>
          <a:srcRect t="95077"/>
          <a:stretch/>
        </p:blipFill>
        <p:spPr>
          <a:xfrm>
            <a:off x="6128855" y="6409458"/>
            <a:ext cx="2503170" cy="3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60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3732</TotalTime>
  <Words>469</Words>
  <Application>Microsoft Office PowerPoint</Application>
  <PresentationFormat>Personalizar</PresentationFormat>
  <Paragraphs>76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Forma de Onda</vt:lpstr>
      <vt:lpstr>Apresentação do PowerPoint</vt:lpstr>
      <vt:lpstr>Previdência - Regime de Repartição Simples</vt:lpstr>
      <vt:lpstr>Baixo Quadro de Servidores Públicos</vt:lpstr>
      <vt:lpstr>GASTOS PÚBLICOS EM SAÚDE POR ESFERA DE GOVERNO COMO PROPORÇÃO DO PIB</vt:lpstr>
      <vt:lpstr>Receitas dos Entes – Cortes Históricos</vt:lpstr>
      <vt:lpstr>Médias das Receitas por Ente</vt:lpstr>
      <vt:lpstr>Assunto repisado da crise do Federalismo</vt:lpstr>
      <vt:lpstr>Apresentação do PowerPoint</vt:lpstr>
      <vt:lpstr>Déficit da Previdência dos Estados 2015 *</vt:lpstr>
      <vt:lpstr>Arrecadação de Contribuições Sociais em 2015</vt:lpstr>
      <vt:lpstr>Dimensão da Recuperação do Federalismo Fiscal</vt:lpstr>
      <vt:lpstr>Apresentação do PowerPoint</vt:lpstr>
      <vt:lpstr>Apresentação do PowerPoint</vt:lpstr>
      <vt:lpstr>Déficit dos Estados após o FFPE </vt:lpstr>
      <vt:lpstr>Superávit formador do Fundo Solidário de Previdência Estadual - FSPE</vt:lpstr>
      <vt:lpstr>Déficit dos Estados ...</vt:lpstr>
      <vt:lpstr>CPMF</vt:lpstr>
      <vt:lpstr>Apresentação do PowerPoint</vt:lpstr>
      <vt:lpstr>Apresentação do PowerPoint</vt:lpstr>
      <vt:lpstr>Sugestões de recomposição de receitas da União</vt:lpstr>
      <vt:lpstr>Apresentação do PowerPoint</vt:lpstr>
      <vt:lpstr>Apresentação do PowerPoint</vt:lpstr>
      <vt:lpstr>Impostos sobre dividendos nos países da OCDE </vt:lpstr>
      <vt:lpstr>Apresentação do PowerPoint</vt:lpstr>
      <vt:lpstr>Reequilíbrio do Federalismo Fiscal</vt:lpstr>
      <vt:lpstr>Reequilibrar o Federalismo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Augusto Dutra da Silva</dc:creator>
  <cp:lastModifiedBy>Augusto</cp:lastModifiedBy>
  <cp:revision>154</cp:revision>
  <dcterms:created xsi:type="dcterms:W3CDTF">2017-02-08T20:52:35Z</dcterms:created>
  <dcterms:modified xsi:type="dcterms:W3CDTF">2017-03-09T13:33:20Z</dcterms:modified>
</cp:coreProperties>
</file>